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11"/>
  </p:notesMasterIdLst>
  <p:sldIdLst>
    <p:sldId id="288" r:id="rId2"/>
    <p:sldId id="439" r:id="rId3"/>
    <p:sldId id="441" r:id="rId4"/>
    <p:sldId id="440" r:id="rId5"/>
    <p:sldId id="442" r:id="rId6"/>
    <p:sldId id="443" r:id="rId7"/>
    <p:sldId id="447" r:id="rId8"/>
    <p:sldId id="444" r:id="rId9"/>
    <p:sldId id="446" r:id="rId1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6FB1"/>
    <a:srgbClr val="808080"/>
    <a:srgbClr val="FF4747"/>
    <a:srgbClr val="F49A9A"/>
    <a:srgbClr val="FFCAEF"/>
    <a:srgbClr val="EA9EE7"/>
    <a:srgbClr val="CC3936"/>
    <a:srgbClr val="FF2929"/>
    <a:srgbClr val="FF6565"/>
    <a:srgbClr val="D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6075" autoAdjust="0"/>
    <p:restoredTop sz="63952"/>
  </p:normalViewPr>
  <p:slideViewPr>
    <p:cSldViewPr snapToGrid="0">
      <p:cViewPr varScale="1">
        <p:scale>
          <a:sx n="94" d="100"/>
          <a:sy n="94" d="100"/>
        </p:scale>
        <p:origin x="864" y="19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BB0CDE-5B9C-DF48-ADD4-78771FC14012}" type="datetimeFigureOut">
              <a:rPr lang="en-US" smtClean="0"/>
              <a:t>6/8/2020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5E538C-BF7F-B04A-B436-6F881E6CB3FC}" type="slidenum">
              <a:rPr lang="en-US" smtClean="0"/>
              <a:t>‹N°›</a:t>
            </a:fld>
            <a:endParaRPr lang="en-US"/>
          </a:p>
        </p:txBody>
      </p:sp>
    </p:spTree>
    <p:extLst>
      <p:ext uri="{BB962C8B-B14F-4D97-AF65-F5344CB8AC3E}">
        <p14:creationId xmlns:p14="http://schemas.microsoft.com/office/powerpoint/2010/main" val="962557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5E538C-BF7F-B04A-B436-6F881E6CB3FC}" type="slidenum">
              <a:rPr lang="en-US" smtClean="0"/>
              <a:t>1</a:t>
            </a:fld>
            <a:endParaRPr lang="en-US"/>
          </a:p>
        </p:txBody>
      </p:sp>
    </p:spTree>
    <p:extLst>
      <p:ext uri="{BB962C8B-B14F-4D97-AF65-F5344CB8AC3E}">
        <p14:creationId xmlns:p14="http://schemas.microsoft.com/office/powerpoint/2010/main" val="2419022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5E538C-BF7F-B04A-B436-6F881E6CB3FC}" type="slidenum">
              <a:rPr lang="en-US" smtClean="0"/>
              <a:t>2</a:t>
            </a:fld>
            <a:endParaRPr lang="en-US"/>
          </a:p>
        </p:txBody>
      </p:sp>
    </p:spTree>
    <p:extLst>
      <p:ext uri="{BB962C8B-B14F-4D97-AF65-F5344CB8AC3E}">
        <p14:creationId xmlns:p14="http://schemas.microsoft.com/office/powerpoint/2010/main" val="2705753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5E538C-BF7F-B04A-B436-6F881E6CB3FC}" type="slidenum">
              <a:rPr lang="en-US" smtClean="0"/>
              <a:t>4</a:t>
            </a:fld>
            <a:endParaRPr lang="en-US"/>
          </a:p>
        </p:txBody>
      </p:sp>
    </p:spTree>
    <p:extLst>
      <p:ext uri="{BB962C8B-B14F-4D97-AF65-F5344CB8AC3E}">
        <p14:creationId xmlns:p14="http://schemas.microsoft.com/office/powerpoint/2010/main" val="586346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Rapid reviews are environmental scans or quick literature reviews on policy issues identified as urgent or emerging by NAO members.</a:t>
            </a:r>
            <a:endParaRPr lang="en-US" dirty="0"/>
          </a:p>
        </p:txBody>
      </p:sp>
      <p:sp>
        <p:nvSpPr>
          <p:cNvPr id="4" name="Slide Number Placeholder 3"/>
          <p:cNvSpPr>
            <a:spLocks noGrp="1"/>
          </p:cNvSpPr>
          <p:nvPr>
            <p:ph type="sldNum" sz="quarter" idx="5"/>
          </p:nvPr>
        </p:nvSpPr>
        <p:spPr/>
        <p:txBody>
          <a:bodyPr/>
          <a:lstStyle/>
          <a:p>
            <a:fld id="{4E5E538C-BF7F-B04A-B436-6F881E6CB3FC}" type="slidenum">
              <a:rPr lang="en-US" smtClean="0"/>
              <a:t>5</a:t>
            </a:fld>
            <a:endParaRPr lang="en-US"/>
          </a:p>
        </p:txBody>
      </p:sp>
    </p:spTree>
    <p:extLst>
      <p:ext uri="{BB962C8B-B14F-4D97-AF65-F5344CB8AC3E}">
        <p14:creationId xmlns:p14="http://schemas.microsoft.com/office/powerpoint/2010/main" val="574256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latin typeface="Times New Roman" panose="02020603050405020304" pitchFamily="18" charset="0"/>
                <a:cs typeface="Times New Roman" panose="02020603050405020304" pitchFamily="18" charset="0"/>
              </a:rPr>
              <a:t>Given that EMRs and related information technologies are a </a:t>
            </a:r>
            <a:r>
              <a:rPr lang="en-CA" dirty="0" err="1">
                <a:latin typeface="Times New Roman" panose="02020603050405020304" pitchFamily="18" charset="0"/>
                <a:cs typeface="Times New Roman" panose="02020603050405020304" pitchFamily="18" charset="0"/>
              </a:rPr>
              <a:t>largecomponentof</a:t>
            </a:r>
            <a:r>
              <a:rPr lang="en-CA" dirty="0">
                <a:latin typeface="Times New Roman" panose="02020603050405020304" pitchFamily="18" charset="0"/>
                <a:cs typeface="Times New Roman" panose="02020603050405020304" pitchFamily="18" charset="0"/>
              </a:rPr>
              <a:t> high-performing healthcare systems and there remains very little progress towards territorial, provincial, or national EMR systems, this rapid review seeks to understand the outcomes associated with EMR use, the barriers towards implementation, and strategies for encouraging adoption. </a:t>
            </a:r>
          </a:p>
          <a:p>
            <a:endParaRPr lang="en-CA" dirty="0">
              <a:latin typeface="Times New Roman" panose="02020603050405020304" pitchFamily="18" charset="0"/>
              <a:cs typeface="Times New Roman" panose="02020603050405020304" pitchFamily="18" charset="0"/>
            </a:endParaRPr>
          </a:p>
          <a:p>
            <a:r>
              <a:rPr lang="en-CA" dirty="0">
                <a:latin typeface="Calibri" panose="020F0502020204030204" pitchFamily="34" charset="0"/>
              </a:rPr>
              <a:t>The literature scoping review was supplemented with brief reviews of three jurisdictions of interest – </a:t>
            </a:r>
            <a:endParaRPr lang="en-CA" dirty="0"/>
          </a:p>
          <a:p>
            <a:r>
              <a:rPr lang="en-CA" dirty="0">
                <a:latin typeface="Calibri" panose="020F0502020204030204" pitchFamily="34" charset="0"/>
              </a:rPr>
              <a:t>namely, Sweden, the United States (Intermountain Health Care System), and Australia – to identify </a:t>
            </a:r>
            <a:endParaRPr lang="en-CA" dirty="0"/>
          </a:p>
          <a:p>
            <a:r>
              <a:rPr lang="en-CA" dirty="0">
                <a:latin typeface="Calibri" panose="020F0502020204030204" pitchFamily="34" charset="0"/>
              </a:rPr>
              <a:t>existing EMR initiatives in primary care, as well as best practices and impacts, if available. </a:t>
            </a:r>
            <a:endParaRPr lang="en-CA" dirty="0"/>
          </a:p>
          <a:p>
            <a:endParaRPr lang="en-CA"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E5E538C-BF7F-B04A-B436-6F881E6CB3FC}" type="slidenum">
              <a:rPr lang="en-US" smtClean="0"/>
              <a:t>6</a:t>
            </a:fld>
            <a:endParaRPr lang="en-US"/>
          </a:p>
        </p:txBody>
      </p:sp>
    </p:spTree>
    <p:extLst>
      <p:ext uri="{BB962C8B-B14F-4D97-AF65-F5344CB8AC3E}">
        <p14:creationId xmlns:p14="http://schemas.microsoft.com/office/powerpoint/2010/main" val="1382811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200" b="1" i="0" u="none" strike="noStrike" cap="none" normalizeH="0" baseline="0" dirty="0">
                <a:ln>
                  <a:noFill/>
                </a:ln>
                <a:solidFill>
                  <a:schemeClr val="tx1"/>
                </a:solidFill>
                <a:effectLst/>
                <a:latin typeface="Calibri" panose="020F0502020204030204" pitchFamily="34" charset="0"/>
              </a:rPr>
              <a:t>Engage organizations and end users </a:t>
            </a:r>
            <a:r>
              <a:rPr kumimoji="0" lang="en-US" altLang="en-US" sz="1200" b="0" i="0" u="none" strike="noStrike" cap="none" normalizeH="0" baseline="0" dirty="0">
                <a:ln>
                  <a:noFill/>
                </a:ln>
                <a:solidFill>
                  <a:schemeClr val="tx1"/>
                </a:solidFill>
                <a:effectLst/>
                <a:latin typeface="Calibri" panose="020F0502020204030204" pitchFamily="34" charset="0"/>
              </a:rPr>
              <a:t>in the planning, development, and implementation of EMR technologies to ensure that the tool will properly address their needs. </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1200" b="1" i="0" u="none" strike="noStrike" cap="none" normalizeH="0" baseline="0" dirty="0">
                <a:ln>
                  <a:noFill/>
                </a:ln>
                <a:solidFill>
                  <a:schemeClr val="tx1"/>
                </a:solidFill>
                <a:effectLst/>
                <a:latin typeface="Calibri" panose="020F0502020204030204" pitchFamily="34" charset="0"/>
              </a:rPr>
              <a:t>Fully integrate EMRs </a:t>
            </a:r>
            <a:r>
              <a:rPr kumimoji="0" lang="en-US" altLang="en-US" sz="1200" b="0" i="0" u="none" strike="noStrike" cap="none" normalizeH="0" baseline="0" dirty="0">
                <a:ln>
                  <a:noFill/>
                </a:ln>
                <a:solidFill>
                  <a:schemeClr val="tx1"/>
                </a:solidFill>
                <a:effectLst/>
                <a:latin typeface="Calibri" panose="020F0502020204030204" pitchFamily="34" charset="0"/>
              </a:rPr>
              <a:t>into the practices of providers and to services across organizations, in order to reduce unnecessary administrative burden and maximize the utility of the tool. </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1200" b="0" i="0" u="none" strike="noStrike" cap="none" normalizeH="0" baseline="0" dirty="0">
                <a:ln>
                  <a:noFill/>
                </a:ln>
                <a:solidFill>
                  <a:schemeClr val="tx1"/>
                </a:solidFill>
                <a:effectLst/>
                <a:latin typeface="Calibri" panose="020F0502020204030204" pitchFamily="34" charset="0"/>
              </a:rPr>
              <a:t>Utilize stakeholder feedback on </a:t>
            </a:r>
            <a:r>
              <a:rPr kumimoji="0" lang="en-US" altLang="en-US" sz="1200" b="1" i="0" u="none" strike="noStrike" cap="none" normalizeH="0" baseline="0" dirty="0">
                <a:ln>
                  <a:noFill/>
                </a:ln>
                <a:solidFill>
                  <a:schemeClr val="tx1"/>
                </a:solidFill>
                <a:effectLst/>
                <a:latin typeface="Calibri" panose="020F0502020204030204" pitchFamily="34" charset="0"/>
              </a:rPr>
              <a:t>design features and add-ons </a:t>
            </a:r>
            <a:r>
              <a:rPr kumimoji="0" lang="en-US" altLang="en-US" sz="1200" b="0" i="0" u="none" strike="noStrike" cap="none" normalizeH="0" baseline="0" dirty="0">
                <a:ln>
                  <a:noFill/>
                </a:ln>
                <a:solidFill>
                  <a:schemeClr val="tx1"/>
                </a:solidFill>
                <a:effectLst/>
                <a:latin typeface="Calibri" panose="020F0502020204030204" pitchFamily="34" charset="0"/>
              </a:rPr>
              <a:t>that will encourage their use of the technology. </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rPr>
              <a:t>Rapid Review No. 18 </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1200" b="0" i="0" u="none" strike="noStrike" cap="none" normalizeH="0" baseline="0" dirty="0">
                <a:ln>
                  <a:noFill/>
                </a:ln>
                <a:solidFill>
                  <a:schemeClr val="tx1"/>
                </a:solidFill>
                <a:effectLst/>
                <a:latin typeface="Calibri" panose="020F0502020204030204" pitchFamily="34" charset="0"/>
              </a:rPr>
              <a:t>Provide </a:t>
            </a:r>
            <a:r>
              <a:rPr kumimoji="0" lang="en-US" altLang="en-US" sz="1200" b="1" i="0" u="none" strike="noStrike" cap="none" normalizeH="0" baseline="0" dirty="0">
                <a:ln>
                  <a:noFill/>
                </a:ln>
                <a:solidFill>
                  <a:schemeClr val="tx1"/>
                </a:solidFill>
                <a:effectLst/>
                <a:latin typeface="Calibri" panose="020F0502020204030204" pitchFamily="34" charset="0"/>
              </a:rPr>
              <a:t>ongoing training and support </a:t>
            </a:r>
            <a:r>
              <a:rPr kumimoji="0" lang="en-US" altLang="en-US" sz="1200" b="0" i="0" u="none" strike="noStrike" cap="none" normalizeH="0" baseline="0" dirty="0">
                <a:ln>
                  <a:noFill/>
                </a:ln>
                <a:solidFill>
                  <a:schemeClr val="tx1"/>
                </a:solidFill>
                <a:effectLst/>
                <a:latin typeface="Calibri" panose="020F0502020204030204" pitchFamily="34" charset="0"/>
              </a:rPr>
              <a:t>to ensure that end-users are comfortable with the tool and have resources in place to respond to inquiries. </a:t>
            </a:r>
          </a:p>
          <a:p>
            <a:pPr marL="0" marR="0" lvl="0" indent="0" algn="l" defTabSz="914400" rtl="0" eaLnBrk="0" fontAlgn="base" latinLnBrk="0" hangingPunct="0">
              <a:lnSpc>
                <a:spcPct val="100000"/>
              </a:lnSpc>
              <a:spcBef>
                <a:spcPct val="0"/>
              </a:spcBef>
              <a:spcAft>
                <a:spcPct val="0"/>
              </a:spcAft>
              <a:buClrTx/>
              <a:buSzTx/>
              <a:buFontTx/>
              <a:buAutoNum type="arabicPeriod" startAt="5"/>
              <a:tabLst/>
            </a:pPr>
            <a:r>
              <a:rPr kumimoji="0" lang="en-US" altLang="en-US" sz="1200" b="0" i="0" u="none" strike="noStrike" cap="none" normalizeH="0" baseline="0" dirty="0">
                <a:ln>
                  <a:noFill/>
                </a:ln>
                <a:solidFill>
                  <a:schemeClr val="tx1"/>
                </a:solidFill>
                <a:effectLst/>
                <a:latin typeface="Calibri" panose="020F0502020204030204" pitchFamily="34" charset="0"/>
              </a:rPr>
              <a:t>Consider utilizing </a:t>
            </a:r>
            <a:r>
              <a:rPr kumimoji="0" lang="en-US" altLang="en-US" sz="1200" b="1" i="0" u="none" strike="noStrike" cap="none" normalizeH="0" baseline="0" dirty="0">
                <a:ln>
                  <a:noFill/>
                </a:ln>
                <a:solidFill>
                  <a:schemeClr val="tx1"/>
                </a:solidFill>
                <a:effectLst/>
                <a:latin typeface="Calibri" panose="020F0502020204030204" pitchFamily="34" charset="0"/>
              </a:rPr>
              <a:t>financial support or incentives </a:t>
            </a:r>
            <a:r>
              <a:rPr kumimoji="0" lang="en-US" altLang="en-US" sz="1200" b="0" i="0" u="none" strike="noStrike" cap="none" normalizeH="0" baseline="0" dirty="0">
                <a:ln>
                  <a:noFill/>
                </a:ln>
                <a:solidFill>
                  <a:schemeClr val="tx1"/>
                </a:solidFill>
                <a:effectLst/>
                <a:latin typeface="Calibri" panose="020F0502020204030204" pitchFamily="34" charset="0"/>
              </a:rPr>
              <a:t>to encourage providers and organizations to invest in the technology. </a:t>
            </a:r>
          </a:p>
          <a:p>
            <a:pPr marL="0" marR="0" lvl="0" indent="0" algn="l" defTabSz="914400" rtl="0" eaLnBrk="0" fontAlgn="base" latinLnBrk="0" hangingPunct="0">
              <a:lnSpc>
                <a:spcPct val="100000"/>
              </a:lnSpc>
              <a:spcBef>
                <a:spcPct val="0"/>
              </a:spcBef>
              <a:spcAft>
                <a:spcPct val="0"/>
              </a:spcAft>
              <a:buClrTx/>
              <a:buSzTx/>
              <a:buFontTx/>
              <a:buAutoNum type="arabicPeriod" startAt="6"/>
              <a:tabLst/>
            </a:pPr>
            <a:r>
              <a:rPr kumimoji="0" lang="en-US" altLang="en-US" sz="1200" b="0" i="0" u="none" strike="noStrike" cap="none" normalizeH="0" baseline="0" dirty="0">
                <a:ln>
                  <a:noFill/>
                </a:ln>
                <a:solidFill>
                  <a:schemeClr val="tx1"/>
                </a:solidFill>
                <a:effectLst/>
                <a:latin typeface="Calibri" panose="020F0502020204030204" pitchFamily="34" charset="0"/>
              </a:rPr>
              <a:t>Conduct </a:t>
            </a:r>
            <a:r>
              <a:rPr kumimoji="0" lang="en-US" altLang="en-US" sz="1200" b="1" i="0" u="none" strike="noStrike" cap="none" normalizeH="0" baseline="0" dirty="0">
                <a:ln>
                  <a:noFill/>
                </a:ln>
                <a:solidFill>
                  <a:schemeClr val="tx1"/>
                </a:solidFill>
                <a:effectLst/>
                <a:latin typeface="Calibri" panose="020F0502020204030204" pitchFamily="34" charset="0"/>
              </a:rPr>
              <a:t>meaningful evaluations </a:t>
            </a:r>
            <a:r>
              <a:rPr kumimoji="0" lang="en-US" altLang="en-US" sz="1200" b="0" i="0" u="none" strike="noStrike" cap="none" normalizeH="0" baseline="0" dirty="0">
                <a:ln>
                  <a:noFill/>
                </a:ln>
                <a:solidFill>
                  <a:schemeClr val="tx1"/>
                </a:solidFill>
                <a:effectLst/>
                <a:latin typeface="Calibri" panose="020F0502020204030204" pitchFamily="34" charset="0"/>
              </a:rPr>
              <a:t>of the EMR tool and its use, to better understand adoption patterns, associated outcomes, and the strengths and limitations of the tool. </a:t>
            </a:r>
            <a:endParaRPr kumimoji="0" lang="en-US" altLang="en-US" sz="900" b="0" i="0" u="none" strike="noStrike" cap="none" normalizeH="0" baseline="0" dirty="0">
              <a:ln>
                <a:noFill/>
              </a:ln>
              <a:solidFill>
                <a:schemeClr val="tx1"/>
              </a:solidFill>
              <a:effectLst/>
            </a:endParaRPr>
          </a:p>
          <a:p>
            <a:endParaRPr lang="en-US" dirty="0"/>
          </a:p>
        </p:txBody>
      </p:sp>
      <p:sp>
        <p:nvSpPr>
          <p:cNvPr id="4" name="Slide Number Placeholder 3"/>
          <p:cNvSpPr>
            <a:spLocks noGrp="1"/>
          </p:cNvSpPr>
          <p:nvPr>
            <p:ph type="sldNum" sz="quarter" idx="5"/>
          </p:nvPr>
        </p:nvSpPr>
        <p:spPr/>
        <p:txBody>
          <a:bodyPr/>
          <a:lstStyle/>
          <a:p>
            <a:fld id="{4E5E538C-BF7F-B04A-B436-6F881E6CB3FC}" type="slidenum">
              <a:rPr lang="en-US" smtClean="0"/>
              <a:t>7</a:t>
            </a:fld>
            <a:endParaRPr lang="en-US"/>
          </a:p>
        </p:txBody>
      </p:sp>
    </p:spTree>
    <p:extLst>
      <p:ext uri="{BB962C8B-B14F-4D97-AF65-F5344CB8AC3E}">
        <p14:creationId xmlns:p14="http://schemas.microsoft.com/office/powerpoint/2010/main" val="569228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This work is part of a broader comparative study of policy programs for people living with dementia and co-existing complex health needs in five North American jurisdictions. The five jurisdictions included in the broader study are: British Columbia (BC), Ontario (ON), Newfoundland and Labrador (NL), Vermont (VT) and New York State (NY).  The purpose of the broader study is to </a:t>
            </a:r>
            <a:r>
              <a:rPr lang="en-CA" sz="1200" i="1" kern="1200" dirty="0">
                <a:solidFill>
                  <a:schemeClr val="tx1"/>
                </a:solidFill>
                <a:effectLst/>
                <a:latin typeface="+mn-lt"/>
                <a:ea typeface="+mn-ea"/>
                <a:cs typeface="+mn-cs"/>
              </a:rPr>
              <a:t>examine and assess key feature of policy programs in five North American jurisdictions </a:t>
            </a:r>
            <a:r>
              <a:rPr lang="en-CA" sz="1200" kern="1200" dirty="0">
                <a:solidFill>
                  <a:schemeClr val="tx1"/>
                </a:solidFill>
                <a:effectLst/>
                <a:latin typeface="+mn-lt"/>
                <a:ea typeface="+mn-ea"/>
                <a:cs typeface="+mn-cs"/>
              </a:rPr>
              <a:t>that address the health and social needs of people living with dementia and co-existing complex conditions and their unpaid caregivers. There are two phases of data collection—a quantitative phase (in progress) and a qualitative phase (the subject of this report).</a:t>
            </a:r>
          </a:p>
          <a:p>
            <a:endParaRPr lang="en-US" dirty="0"/>
          </a:p>
        </p:txBody>
      </p:sp>
      <p:sp>
        <p:nvSpPr>
          <p:cNvPr id="4" name="Slide Number Placeholder 3"/>
          <p:cNvSpPr>
            <a:spLocks noGrp="1"/>
          </p:cNvSpPr>
          <p:nvPr>
            <p:ph type="sldNum" sz="quarter" idx="5"/>
          </p:nvPr>
        </p:nvSpPr>
        <p:spPr/>
        <p:txBody>
          <a:bodyPr/>
          <a:lstStyle/>
          <a:p>
            <a:fld id="{4E5E538C-BF7F-B04A-B436-6F881E6CB3FC}" type="slidenum">
              <a:rPr lang="en-US" smtClean="0"/>
              <a:t>8</a:t>
            </a:fld>
            <a:endParaRPr lang="en-US"/>
          </a:p>
        </p:txBody>
      </p:sp>
    </p:spTree>
    <p:extLst>
      <p:ext uri="{BB962C8B-B14F-4D97-AF65-F5344CB8AC3E}">
        <p14:creationId xmlns:p14="http://schemas.microsoft.com/office/powerpoint/2010/main" val="1925219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5E538C-BF7F-B04A-B436-6F881E6CB3FC}" type="slidenum">
              <a:rPr lang="en-US" smtClean="0"/>
              <a:t>9</a:t>
            </a:fld>
            <a:endParaRPr lang="en-US"/>
          </a:p>
        </p:txBody>
      </p:sp>
    </p:spTree>
    <p:extLst>
      <p:ext uri="{BB962C8B-B14F-4D97-AF65-F5344CB8AC3E}">
        <p14:creationId xmlns:p14="http://schemas.microsoft.com/office/powerpoint/2010/main" val="242608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247255" y="-44532"/>
            <a:ext cx="9386888" cy="5192849"/>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251970" y="889863"/>
            <a:ext cx="6636259" cy="3358450"/>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1556628"/>
            <a:ext cx="6509936" cy="1311547"/>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19428" y="2929700"/>
            <a:ext cx="6505070" cy="991940"/>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03504" y="240030"/>
            <a:ext cx="2743200" cy="240030"/>
          </a:xfrm>
        </p:spPr>
        <p:txBody>
          <a:bodyPr vert="horz" lIns="91440" tIns="45720" rIns="91440" bIns="45720" rtlCol="0" anchor="ctr"/>
          <a:lstStyle>
            <a:lvl1pPr>
              <a:defRPr lang="en-US"/>
            </a:lvl1pPr>
          </a:lstStyle>
          <a:p>
            <a:fld id="{48A87A34-81AB-432B-8DAE-1953F412C126}" type="datetimeFigureOut">
              <a:rPr lang="en-US" dirty="0"/>
              <a:pPr/>
              <a:t>6/8/2020</a:t>
            </a:fld>
            <a:endParaRPr lang="en-US" dirty="0"/>
          </a:p>
        </p:txBody>
      </p:sp>
      <p:sp>
        <p:nvSpPr>
          <p:cNvPr id="5" name="Footer Placeholder 4"/>
          <p:cNvSpPr>
            <a:spLocks noGrp="1"/>
          </p:cNvSpPr>
          <p:nvPr>
            <p:ph type="ftr" sz="quarter" idx="11"/>
          </p:nvPr>
        </p:nvSpPr>
        <p:spPr>
          <a:xfrm>
            <a:off x="603504" y="4670298"/>
            <a:ext cx="7941564" cy="24003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7852410" y="240030"/>
            <a:ext cx="685800" cy="240030"/>
          </a:xfrm>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3932184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313135" y="0"/>
            <a:ext cx="9438086" cy="5139929"/>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600108" y="1274692"/>
            <a:ext cx="2755857" cy="2602816"/>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2444"/>
            <a:ext cx="2625897" cy="184233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832488" y="596039"/>
            <a:ext cx="4706276" cy="394281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378542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9438086" cy="5139929"/>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5789211" y="1274692"/>
            <a:ext cx="2755857" cy="2602816"/>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1762444"/>
            <a:ext cx="2625896" cy="184233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2060" y="598834"/>
            <a:ext cx="4701467" cy="39429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3504" y="240030"/>
            <a:ext cx="2743200" cy="240030"/>
          </a:xfrm>
        </p:spPr>
        <p:txBody>
          <a:bodyPr/>
          <a:lstStyle/>
          <a:p>
            <a:fld id="{48A87A34-81AB-432B-8DAE-1953F412C126}" type="datetimeFigureOut">
              <a:rPr lang="en-US" dirty="0"/>
              <a:t>6/8/2020</a:t>
            </a:fld>
            <a:endParaRPr lang="en-US" dirty="0"/>
          </a:p>
        </p:txBody>
      </p:sp>
      <p:sp>
        <p:nvSpPr>
          <p:cNvPr id="5" name="Footer Placeholder 4"/>
          <p:cNvSpPr>
            <a:spLocks noGrp="1"/>
          </p:cNvSpPr>
          <p:nvPr>
            <p:ph type="ftr" sz="quarter" idx="11"/>
          </p:nvPr>
        </p:nvSpPr>
        <p:spPr>
          <a:xfrm>
            <a:off x="603504" y="4670298"/>
            <a:ext cx="7941564" cy="240030"/>
          </a:xfrm>
        </p:spPr>
        <p:txBody>
          <a:bodyPr/>
          <a:lstStyle/>
          <a:p>
            <a:endParaRPr lang="en-US" dirty="0"/>
          </a:p>
        </p:txBody>
      </p:sp>
      <p:sp>
        <p:nvSpPr>
          <p:cNvPr id="6" name="Slide Number Placeholder 5"/>
          <p:cNvSpPr>
            <a:spLocks noGrp="1"/>
          </p:cNvSpPr>
          <p:nvPr>
            <p:ph type="sldNum" sz="quarter" idx="12"/>
          </p:nvPr>
        </p:nvSpPr>
        <p:spPr>
          <a:xfrm>
            <a:off x="7852410" y="240030"/>
            <a:ext cx="685800" cy="240030"/>
          </a:xfrm>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433200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9144000" cy="9227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498763" y="922709"/>
            <a:ext cx="8628611"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userDrawn="1"/>
        </p:nvSpPr>
        <p:spPr>
          <a:xfrm>
            <a:off x="473824" y="889458"/>
            <a:ext cx="292608" cy="66503"/>
          </a:xfrm>
          <a:prstGeom prst="roundRect">
            <a:avLst>
              <a:gd name="adj" fmla="val 3589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8728493" y="703474"/>
            <a:ext cx="164592" cy="27432"/>
          </a:xfrm>
          <a:prstGeom prst="roundRect">
            <a:avLst/>
          </a:prstGeom>
          <a:solidFill>
            <a:srgbClr val="FF4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5"/>
          <p:cNvSpPr>
            <a:spLocks/>
          </p:cNvSpPr>
          <p:nvPr/>
        </p:nvSpPr>
        <p:spPr bwMode="auto">
          <a:xfrm>
            <a:off x="8659013" y="511671"/>
            <a:ext cx="297209" cy="16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fld id="{2CB4CD21-4B39-47E3-B8A4-0BC87D3A9244}" type="slidenum">
              <a:rPr lang="en-US" sz="1100" smtClean="0">
                <a:solidFill>
                  <a:schemeClr val="tx1"/>
                </a:solidFill>
                <a:latin typeface="Roboto" panose="02000000000000000000" pitchFamily="2" charset="0"/>
                <a:ea typeface="Roboto" panose="02000000000000000000" pitchFamily="2" charset="0"/>
                <a:cs typeface="Bebas Neue" charset="0"/>
                <a:sym typeface="Bebas Neue" charset="0"/>
              </a:rPr>
              <a:t>‹N°›</a:t>
            </a:fld>
            <a:endParaRPr lang="en-US" sz="1100" dirty="0">
              <a:solidFill>
                <a:schemeClr val="tx1"/>
              </a:solidFill>
              <a:latin typeface="Roboto" panose="02000000000000000000" pitchFamily="2" charset="0"/>
              <a:ea typeface="Roboto" panose="02000000000000000000" pitchFamily="2" charset="0"/>
              <a:cs typeface="Bebas Neue" charset="0"/>
              <a:sym typeface="Bebas Neue" charset="0"/>
            </a:endParaRPr>
          </a:p>
        </p:txBody>
      </p:sp>
    </p:spTree>
    <p:extLst>
      <p:ext uri="{BB962C8B-B14F-4D97-AF65-F5344CB8AC3E}">
        <p14:creationId xmlns:p14="http://schemas.microsoft.com/office/powerpoint/2010/main" val="335868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5121363" y="0"/>
            <a:ext cx="4022637" cy="5143500"/>
          </a:xfrm>
          <a:prstGeom prst="rect">
            <a:avLst/>
          </a:prstGeom>
        </p:spPr>
        <p:txBody>
          <a:bodyPr/>
          <a:lstStyle>
            <a:lvl1pPr>
              <a:defRPr>
                <a:solidFill>
                  <a:schemeClr val="tx1"/>
                </a:solidFill>
              </a:defRPr>
            </a:lvl1pPr>
          </a:lstStyle>
          <a:p>
            <a:r>
              <a:rPr lang="en-US" dirty="0"/>
              <a:t>Put Your Image &amp; Send to back</a:t>
            </a:r>
          </a:p>
        </p:txBody>
      </p:sp>
    </p:spTree>
    <p:extLst>
      <p:ext uri="{BB962C8B-B14F-4D97-AF65-F5344CB8AC3E}">
        <p14:creationId xmlns:p14="http://schemas.microsoft.com/office/powerpoint/2010/main" val="3549170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5143500"/>
          </a:xfrm>
          <a:prstGeom prst="rect">
            <a:avLst/>
          </a:prstGeom>
        </p:spPr>
        <p:txBody>
          <a:bodyPr/>
          <a:lstStyle>
            <a:lvl1pPr marL="0" indent="0" algn="ctr">
              <a:buNone/>
              <a:defRPr baseline="0">
                <a:solidFill>
                  <a:schemeClr val="tx1"/>
                </a:solidFill>
              </a:defRPr>
            </a:lvl1pPr>
          </a:lstStyle>
          <a:p>
            <a:r>
              <a:rPr lang="en-US" dirty="0"/>
              <a:t>Put Your Image Here (16:9) &amp; Send to back</a:t>
            </a:r>
          </a:p>
        </p:txBody>
      </p:sp>
    </p:spTree>
    <p:extLst>
      <p:ext uri="{BB962C8B-B14F-4D97-AF65-F5344CB8AC3E}">
        <p14:creationId xmlns:p14="http://schemas.microsoft.com/office/powerpoint/2010/main" val="395934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693275" y="2646679"/>
            <a:ext cx="3544637" cy="1851842"/>
          </a:xfrm>
          <a:prstGeom prst="rect">
            <a:avLst/>
          </a:prstGeom>
        </p:spPr>
        <p:txBody>
          <a:bodyPr/>
          <a:lstStyle>
            <a:lvl1pPr>
              <a:defRPr sz="1600">
                <a:solidFill>
                  <a:schemeClr val="tx1"/>
                </a:solidFill>
              </a:defRPr>
            </a:lvl1pPr>
          </a:lstStyle>
          <a:p>
            <a:r>
              <a:rPr lang="en-US" dirty="0"/>
              <a:t>Put Your Image here</a:t>
            </a:r>
          </a:p>
        </p:txBody>
      </p:sp>
      <p:sp>
        <p:nvSpPr>
          <p:cNvPr id="7" name="Rectangle 6"/>
          <p:cNvSpPr/>
          <p:nvPr userDrawn="1"/>
        </p:nvSpPr>
        <p:spPr>
          <a:xfrm>
            <a:off x="0" y="0"/>
            <a:ext cx="9144000" cy="9227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498763" y="922709"/>
            <a:ext cx="8628611"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userDrawn="1"/>
        </p:nvSpPr>
        <p:spPr>
          <a:xfrm>
            <a:off x="473824" y="889458"/>
            <a:ext cx="292608" cy="66503"/>
          </a:xfrm>
          <a:prstGeom prst="roundRect">
            <a:avLst>
              <a:gd name="adj" fmla="val 3589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8728493" y="703474"/>
            <a:ext cx="164592" cy="27432"/>
          </a:xfrm>
          <a:prstGeom prst="roundRect">
            <a:avLst/>
          </a:prstGeom>
          <a:solidFill>
            <a:srgbClr val="FF4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5"/>
          <p:cNvSpPr>
            <a:spLocks/>
          </p:cNvSpPr>
          <p:nvPr/>
        </p:nvSpPr>
        <p:spPr bwMode="auto">
          <a:xfrm>
            <a:off x="8659013" y="511671"/>
            <a:ext cx="297209" cy="16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fld id="{2CB4CD21-4B39-47E3-B8A4-0BC87D3A9244}" type="slidenum">
              <a:rPr lang="en-US" sz="1100" smtClean="0">
                <a:solidFill>
                  <a:schemeClr val="tx1"/>
                </a:solidFill>
                <a:latin typeface="Roboto" panose="02000000000000000000" pitchFamily="2" charset="0"/>
                <a:ea typeface="Roboto" panose="02000000000000000000" pitchFamily="2" charset="0"/>
                <a:cs typeface="Bebas Neue" charset="0"/>
                <a:sym typeface="Bebas Neue" charset="0"/>
              </a:rPr>
              <a:t>‹N°›</a:t>
            </a:fld>
            <a:endParaRPr lang="en-US" sz="1100" dirty="0">
              <a:solidFill>
                <a:schemeClr val="tx1"/>
              </a:solidFill>
              <a:latin typeface="Roboto" panose="02000000000000000000" pitchFamily="2" charset="0"/>
              <a:ea typeface="Roboto" panose="02000000000000000000" pitchFamily="2" charset="0"/>
              <a:cs typeface="Bebas Neue" charset="0"/>
              <a:sym typeface="Bebas Neue" charset="0"/>
            </a:endParaRPr>
          </a:p>
        </p:txBody>
      </p:sp>
    </p:spTree>
    <p:extLst>
      <p:ext uri="{BB962C8B-B14F-4D97-AF65-F5344CB8AC3E}">
        <p14:creationId xmlns:p14="http://schemas.microsoft.com/office/powerpoint/2010/main" val="375374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313135" y="0"/>
            <a:ext cx="9438086" cy="5139929"/>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274692"/>
            <a:ext cx="2755857" cy="2602816"/>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2444"/>
            <a:ext cx="2624234" cy="184233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8836" y="602389"/>
            <a:ext cx="4711405" cy="393646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3819154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247255" y="-44532"/>
            <a:ext cx="9386888" cy="5192849"/>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444659" y="889863"/>
            <a:ext cx="4249609" cy="3358450"/>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1556047"/>
            <a:ext cx="4117668" cy="1267043"/>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08162" y="2885138"/>
            <a:ext cx="4117667" cy="1037828"/>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3504" y="240030"/>
            <a:ext cx="2743200" cy="240030"/>
          </a:xfrm>
        </p:spPr>
        <p:txBody>
          <a:bodyPr/>
          <a:lstStyle/>
          <a:p>
            <a:fld id="{48A87A34-81AB-432B-8DAE-1953F412C126}" type="datetimeFigureOut">
              <a:rPr lang="en-US" dirty="0"/>
              <a:t>6/8/2020</a:t>
            </a:fld>
            <a:endParaRPr lang="en-US" dirty="0"/>
          </a:p>
        </p:txBody>
      </p:sp>
      <p:sp>
        <p:nvSpPr>
          <p:cNvPr id="5" name="Footer Placeholder 4"/>
          <p:cNvSpPr>
            <a:spLocks noGrp="1"/>
          </p:cNvSpPr>
          <p:nvPr>
            <p:ph type="ftr" sz="quarter" idx="11"/>
          </p:nvPr>
        </p:nvSpPr>
        <p:spPr>
          <a:xfrm>
            <a:off x="603504" y="4670298"/>
            <a:ext cx="7941564" cy="24003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7852410" y="240030"/>
            <a:ext cx="685800" cy="240030"/>
          </a:xfrm>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2353217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313135" y="0"/>
            <a:ext cx="9438086" cy="5139929"/>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00108" y="1274692"/>
            <a:ext cx="2755857" cy="2602816"/>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0" y="1754752"/>
            <a:ext cx="2625621" cy="1852549"/>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840659" y="602391"/>
            <a:ext cx="4702193" cy="178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38835" y="2754121"/>
            <a:ext cx="4704017" cy="1787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3504" y="240030"/>
            <a:ext cx="2743200" cy="240030"/>
          </a:xfrm>
        </p:spPr>
        <p:txBody>
          <a:bodyPr/>
          <a:lstStyle/>
          <a:p>
            <a:fld id="{48A87A34-81AB-432B-8DAE-1953F412C126}" type="datetimeFigureOut">
              <a:rPr lang="en-US" dirty="0"/>
              <a:t>6/8/2020</a:t>
            </a:fld>
            <a:endParaRPr lang="en-US" dirty="0"/>
          </a:p>
        </p:txBody>
      </p:sp>
      <p:sp>
        <p:nvSpPr>
          <p:cNvPr id="6" name="Footer Placeholder 5"/>
          <p:cNvSpPr>
            <a:spLocks noGrp="1"/>
          </p:cNvSpPr>
          <p:nvPr>
            <p:ph type="ftr" sz="quarter" idx="11"/>
          </p:nvPr>
        </p:nvSpPr>
        <p:spPr>
          <a:xfrm>
            <a:off x="603504" y="4670298"/>
            <a:ext cx="7941564" cy="240030"/>
          </a:xfrm>
        </p:spPr>
        <p:txBody>
          <a:bodyPr/>
          <a:lstStyle/>
          <a:p>
            <a:endParaRPr lang="en-US" dirty="0"/>
          </a:p>
        </p:txBody>
      </p:sp>
      <p:sp>
        <p:nvSpPr>
          <p:cNvPr id="7" name="Slide Number Placeholder 6"/>
          <p:cNvSpPr>
            <a:spLocks noGrp="1"/>
          </p:cNvSpPr>
          <p:nvPr>
            <p:ph type="sldNum" sz="quarter" idx="12"/>
          </p:nvPr>
        </p:nvSpPr>
        <p:spPr>
          <a:xfrm>
            <a:off x="7852410" y="240030"/>
            <a:ext cx="685800" cy="240030"/>
          </a:xfrm>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375184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313135" y="0"/>
            <a:ext cx="9438086" cy="5139929"/>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600108" y="1274692"/>
            <a:ext cx="2755857" cy="2602816"/>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1" y="1772937"/>
            <a:ext cx="2625621" cy="1845373"/>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43853" y="602389"/>
            <a:ext cx="4698816" cy="51435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843979" y="1116739"/>
            <a:ext cx="4698263" cy="1272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989" y="2749415"/>
            <a:ext cx="4698311" cy="51435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38835" y="3263765"/>
            <a:ext cx="4699191" cy="12780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3504" y="240030"/>
            <a:ext cx="2743200" cy="240030"/>
          </a:xfrm>
        </p:spPr>
        <p:txBody>
          <a:bodyPr/>
          <a:lstStyle/>
          <a:p>
            <a:fld id="{48A87A34-81AB-432B-8DAE-1953F412C126}" type="datetimeFigureOut">
              <a:rPr lang="en-US" dirty="0"/>
              <a:t>6/8/2020</a:t>
            </a:fld>
            <a:endParaRPr lang="en-US" dirty="0"/>
          </a:p>
        </p:txBody>
      </p:sp>
      <p:sp>
        <p:nvSpPr>
          <p:cNvPr id="8" name="Footer Placeholder 7"/>
          <p:cNvSpPr>
            <a:spLocks noGrp="1"/>
          </p:cNvSpPr>
          <p:nvPr>
            <p:ph type="ftr" sz="quarter" idx="11"/>
          </p:nvPr>
        </p:nvSpPr>
        <p:spPr>
          <a:xfrm>
            <a:off x="603504" y="4670298"/>
            <a:ext cx="7941564" cy="240030"/>
          </a:xfrm>
        </p:spPr>
        <p:txBody>
          <a:bodyPr/>
          <a:lstStyle/>
          <a:p>
            <a:endParaRPr lang="en-US" dirty="0"/>
          </a:p>
        </p:txBody>
      </p:sp>
      <p:sp>
        <p:nvSpPr>
          <p:cNvPr id="9" name="Slide Number Placeholder 8"/>
          <p:cNvSpPr>
            <a:spLocks noGrp="1"/>
          </p:cNvSpPr>
          <p:nvPr>
            <p:ph type="sldNum" sz="quarter" idx="12"/>
          </p:nvPr>
        </p:nvSpPr>
        <p:spPr>
          <a:xfrm>
            <a:off x="7852410" y="240030"/>
            <a:ext cx="685800" cy="240030"/>
          </a:xfrm>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312794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313135" y="0"/>
            <a:ext cx="9438086" cy="5139929"/>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600108" y="1274692"/>
            <a:ext cx="2755857" cy="2602816"/>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2444"/>
            <a:ext cx="2625897" cy="184233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2316465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240030"/>
            <a:ext cx="2743200" cy="240030"/>
          </a:xfrm>
        </p:spPr>
        <p:txBody>
          <a:bodyPr/>
          <a:lstStyle/>
          <a:p>
            <a:fld id="{48A87A34-81AB-432B-8DAE-1953F412C126}" type="datetimeFigureOut">
              <a:rPr lang="en-US" dirty="0"/>
              <a:t>6/8/2020</a:t>
            </a:fld>
            <a:endParaRPr lang="en-US" dirty="0"/>
          </a:p>
        </p:txBody>
      </p:sp>
      <p:sp>
        <p:nvSpPr>
          <p:cNvPr id="3" name="Footer Placeholder 2"/>
          <p:cNvSpPr>
            <a:spLocks noGrp="1"/>
          </p:cNvSpPr>
          <p:nvPr>
            <p:ph type="ftr" sz="quarter" idx="11"/>
          </p:nvPr>
        </p:nvSpPr>
        <p:spPr>
          <a:xfrm>
            <a:off x="603504" y="4670298"/>
            <a:ext cx="7941564" cy="240030"/>
          </a:xfrm>
        </p:spPr>
        <p:txBody>
          <a:bodyPr/>
          <a:lstStyle/>
          <a:p>
            <a:endParaRPr lang="en-US" dirty="0"/>
          </a:p>
        </p:txBody>
      </p:sp>
      <p:sp>
        <p:nvSpPr>
          <p:cNvPr id="4" name="Slide Number Placeholder 3"/>
          <p:cNvSpPr>
            <a:spLocks noGrp="1"/>
          </p:cNvSpPr>
          <p:nvPr>
            <p:ph type="sldNum" sz="quarter" idx="12"/>
          </p:nvPr>
        </p:nvSpPr>
        <p:spPr>
          <a:xfrm>
            <a:off x="7852410" y="240030"/>
            <a:ext cx="685800" cy="240030"/>
          </a:xfrm>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2922868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5139929"/>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274692"/>
            <a:ext cx="2755857" cy="2602816"/>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4019"/>
            <a:ext cx="2625898" cy="917474"/>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8" y="602107"/>
            <a:ext cx="4706276" cy="393745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2685140"/>
            <a:ext cx="2625898" cy="915873"/>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266227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247255" y="-44532"/>
            <a:ext cx="9386888" cy="5192849"/>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604002" y="1273749"/>
            <a:ext cx="4456155" cy="2602816"/>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51435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664082" y="1770191"/>
            <a:ext cx="4332485" cy="883524"/>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64082" y="2658759"/>
            <a:ext cx="4332485" cy="955649"/>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03504" y="240030"/>
            <a:ext cx="2743200" cy="240030"/>
          </a:xfrm>
        </p:spPr>
        <p:txBody>
          <a:bodyPr/>
          <a:lstStyle/>
          <a:p>
            <a:fld id="{48A87A34-81AB-432B-8DAE-1953F412C126}" type="datetimeFigureOut">
              <a:rPr lang="en-US" dirty="0"/>
              <a:t>6/8/2020</a:t>
            </a:fld>
            <a:endParaRPr lang="en-US" dirty="0"/>
          </a:p>
        </p:txBody>
      </p:sp>
      <p:sp>
        <p:nvSpPr>
          <p:cNvPr id="6" name="Footer Placeholder 5"/>
          <p:cNvSpPr>
            <a:spLocks noGrp="1"/>
          </p:cNvSpPr>
          <p:nvPr>
            <p:ph type="ftr" sz="quarter" idx="11"/>
          </p:nvPr>
        </p:nvSpPr>
        <p:spPr>
          <a:xfrm>
            <a:off x="603505" y="4670298"/>
            <a:ext cx="4456652" cy="240030"/>
          </a:xfrm>
        </p:spPr>
        <p:txBody>
          <a:bodyPr/>
          <a:lstStyle/>
          <a:p>
            <a:endParaRPr lang="en-US" dirty="0"/>
          </a:p>
        </p:txBody>
      </p:sp>
      <p:sp>
        <p:nvSpPr>
          <p:cNvPr id="7" name="Slide Number Placeholder 6"/>
          <p:cNvSpPr>
            <a:spLocks noGrp="1"/>
          </p:cNvSpPr>
          <p:nvPr>
            <p:ph type="sldNum" sz="quarter" idx="12"/>
          </p:nvPr>
        </p:nvSpPr>
        <p:spPr>
          <a:xfrm>
            <a:off x="4371283" y="240030"/>
            <a:ext cx="685800" cy="240030"/>
          </a:xfrm>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550384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1768794"/>
            <a:ext cx="2624000" cy="1842364"/>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76237" y="596039"/>
            <a:ext cx="4462527" cy="39428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3504" y="240030"/>
            <a:ext cx="2743200" cy="240030"/>
          </a:xfrm>
          <a:prstGeom prst="rect">
            <a:avLst/>
          </a:prstGeom>
        </p:spPr>
        <p:txBody>
          <a:bodyPr vert="horz" lIns="91440" tIns="45720" rIns="91440" bIns="45720" rtlCol="0" anchor="ctr"/>
          <a:lstStyle>
            <a:lvl1pPr algn="l">
              <a:defRPr sz="750">
                <a:solidFill>
                  <a:schemeClr val="tx1">
                    <a:tint val="75000"/>
                  </a:schemeClr>
                </a:solidFill>
              </a:defRPr>
            </a:lvl1pPr>
          </a:lstStyle>
          <a:p>
            <a:fld id="{48A87A34-81AB-432B-8DAE-1953F412C126}" type="datetimeFigureOut">
              <a:rPr lang="en-US" dirty="0"/>
              <a:pPr/>
              <a:t>6/8/2020</a:t>
            </a:fld>
            <a:endParaRPr lang="en-US" dirty="0"/>
          </a:p>
        </p:txBody>
      </p:sp>
      <p:sp>
        <p:nvSpPr>
          <p:cNvPr id="5" name="Footer Placeholder 4"/>
          <p:cNvSpPr>
            <a:spLocks noGrp="1"/>
          </p:cNvSpPr>
          <p:nvPr>
            <p:ph type="ftr" sz="quarter" idx="3"/>
          </p:nvPr>
        </p:nvSpPr>
        <p:spPr>
          <a:xfrm>
            <a:off x="603504" y="4670298"/>
            <a:ext cx="7941564" cy="240030"/>
          </a:xfrm>
          <a:prstGeom prst="rect">
            <a:avLst/>
          </a:prstGeom>
        </p:spPr>
        <p:txBody>
          <a:bodyPr vert="horz" lIns="91440" tIns="45720" rIns="91440" bIns="45720" rtlCol="0" anchor="ctr"/>
          <a:lstStyle>
            <a:lvl1pPr algn="r">
              <a:defRPr sz="7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852410" y="240030"/>
            <a:ext cx="685800" cy="240030"/>
          </a:xfrm>
          <a:prstGeom prst="rect">
            <a:avLst/>
          </a:prstGeom>
        </p:spPr>
        <p:txBody>
          <a:bodyPr vert="horz" lIns="91440" tIns="45720" rIns="91440" bIns="45720" rtlCol="0" anchor="ctr"/>
          <a:lstStyle>
            <a:lvl1pPr algn="r">
              <a:defRPr sz="750">
                <a:solidFill>
                  <a:schemeClr val="tx1">
                    <a:tint val="75000"/>
                  </a:schemeClr>
                </a:solidFill>
              </a:defRPr>
            </a:lvl1pPr>
          </a:lstStyle>
          <a:p>
            <a:fld id="{6D22F896-40B5-4ADD-8801-0D06FADFA095}" type="slidenum">
              <a:rPr lang="en-US" dirty="0"/>
              <a:pPr/>
              <a:t>‹N°›</a:t>
            </a:fld>
            <a:endParaRPr lang="en-US" dirty="0"/>
          </a:p>
        </p:txBody>
      </p:sp>
    </p:spTree>
    <p:extLst>
      <p:ext uri="{BB962C8B-B14F-4D97-AF65-F5344CB8AC3E}">
        <p14:creationId xmlns:p14="http://schemas.microsoft.com/office/powerpoint/2010/main" val="352321711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7" r:id="rId12"/>
    <p:sldLayoutId id="2147483718" r:id="rId13"/>
    <p:sldLayoutId id="2147483719" r:id="rId14"/>
    <p:sldLayoutId id="2147483673" r:id="rId15"/>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4a"/><Relationship Id="rId7" Type="http://schemas.openxmlformats.org/officeDocument/2006/relationships/image" Target="../media/image1.tif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3.xml"/><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2.xml"/><Relationship Id="rId5" Type="http://schemas.openxmlformats.org/officeDocument/2006/relationships/slideLayout" Target="../slideLayouts/slideLayout12.xml"/><Relationship Id="rId4" Type="http://schemas.openxmlformats.org/officeDocument/2006/relationships/audio" Target="../media/media4.m4a"/></Relationships>
</file>

<file path=ppt/slides/_rels/slide3.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tiff"/><Relationship Id="rId5" Type="http://schemas.openxmlformats.org/officeDocument/2006/relationships/slideLayout" Target="../slideLayouts/slideLayout12.xml"/><Relationship Id="rId4" Type="http://schemas.openxmlformats.org/officeDocument/2006/relationships/audio" Target="../media/media6.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2.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hevron 34"/>
          <p:cNvSpPr/>
          <p:nvPr/>
        </p:nvSpPr>
        <p:spPr>
          <a:xfrm rot="10800000">
            <a:off x="4653041" y="0"/>
            <a:ext cx="1324809" cy="5143500"/>
          </a:xfrm>
          <a:prstGeom prst="chevron">
            <a:avLst>
              <a:gd name="adj" fmla="val 79844"/>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Chevron 4">
            <a:extLst>
              <a:ext uri="{FF2B5EF4-FFF2-40B4-BE49-F238E27FC236}">
                <a16:creationId xmlns:a16="http://schemas.microsoft.com/office/drawing/2014/main" id="{43F5E540-AD93-7A4D-85EF-8FDF47A26C9C}"/>
              </a:ext>
            </a:extLst>
          </p:cNvPr>
          <p:cNvSpPr/>
          <p:nvPr/>
        </p:nvSpPr>
        <p:spPr>
          <a:xfrm rot="10800000">
            <a:off x="5202322" y="356617"/>
            <a:ext cx="1120981" cy="4430266"/>
          </a:xfrm>
          <a:prstGeom prst="chevron">
            <a:avLst>
              <a:gd name="adj" fmla="val 79844"/>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 name="Picture 1">
            <a:extLst>
              <a:ext uri="{FF2B5EF4-FFF2-40B4-BE49-F238E27FC236}">
                <a16:creationId xmlns:a16="http://schemas.microsoft.com/office/drawing/2014/main" id="{625AEA94-DB53-6144-BB51-735036AB3FE5}"/>
              </a:ext>
            </a:extLst>
          </p:cNvPr>
          <p:cNvPicPr>
            <a:picLocks noChangeAspect="1"/>
          </p:cNvPicPr>
          <p:nvPr/>
        </p:nvPicPr>
        <p:blipFill>
          <a:blip r:embed="rId7"/>
          <a:stretch>
            <a:fillRect/>
          </a:stretch>
        </p:blipFill>
        <p:spPr>
          <a:xfrm>
            <a:off x="5580092" y="2171514"/>
            <a:ext cx="3337560" cy="800472"/>
          </a:xfrm>
          <a:prstGeom prst="rect">
            <a:avLst/>
          </a:prstGeom>
        </p:spPr>
      </p:pic>
      <p:sp>
        <p:nvSpPr>
          <p:cNvPr id="7" name="Rectangle 5">
            <a:extLst>
              <a:ext uri="{FF2B5EF4-FFF2-40B4-BE49-F238E27FC236}">
                <a16:creationId xmlns:a16="http://schemas.microsoft.com/office/drawing/2014/main" id="{D11037DC-66DB-644A-A2A7-C4D7D8E5364C}"/>
              </a:ext>
            </a:extLst>
          </p:cNvPr>
          <p:cNvSpPr>
            <a:spLocks/>
          </p:cNvSpPr>
          <p:nvPr/>
        </p:nvSpPr>
        <p:spPr bwMode="auto">
          <a:xfrm>
            <a:off x="789546" y="1911726"/>
            <a:ext cx="4067322" cy="56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200" b="1" dirty="0">
                <a:solidFill>
                  <a:schemeClr val="bg2">
                    <a:lumMod val="25000"/>
                  </a:schemeClr>
                </a:solidFill>
                <a:latin typeface="Times New Roman" panose="02020603050405020304" pitchFamily="18" charset="0"/>
                <a:ea typeface="Roboto Light" panose="02000000000000000000" pitchFamily="2" charset="0"/>
                <a:cs typeface="Times New Roman" panose="02020603050405020304" pitchFamily="18" charset="0"/>
                <a:sym typeface="Bebas Neue" charset="0"/>
              </a:rPr>
              <a:t>PRESENTATION</a:t>
            </a:r>
          </a:p>
        </p:txBody>
      </p:sp>
      <p:sp>
        <p:nvSpPr>
          <p:cNvPr id="11" name="Rectangle 10">
            <a:extLst>
              <a:ext uri="{FF2B5EF4-FFF2-40B4-BE49-F238E27FC236}">
                <a16:creationId xmlns:a16="http://schemas.microsoft.com/office/drawing/2014/main" id="{7307F704-747A-8C49-9927-903E3ABC447E}"/>
              </a:ext>
            </a:extLst>
          </p:cNvPr>
          <p:cNvSpPr/>
          <p:nvPr/>
        </p:nvSpPr>
        <p:spPr>
          <a:xfrm>
            <a:off x="233537" y="2403773"/>
            <a:ext cx="3655557" cy="1200329"/>
          </a:xfrm>
          <a:prstGeom prst="rect">
            <a:avLst/>
          </a:prstGeom>
        </p:spPr>
        <p:txBody>
          <a:bodyPr wrap="square">
            <a:spAutoFit/>
          </a:bodyPr>
          <a:lstStyle/>
          <a:p>
            <a:pPr lvl="1"/>
            <a:r>
              <a:rPr lang="en-US" dirty="0">
                <a:solidFill>
                  <a:srgbClr val="4B4B4B"/>
                </a:solidFill>
                <a:latin typeface="Times New Roman" charset="0"/>
                <a:ea typeface="Times New Roman" charset="0"/>
                <a:cs typeface="Times New Roman" charset="0"/>
              </a:rPr>
              <a:t>Madeline King</a:t>
            </a:r>
          </a:p>
          <a:p>
            <a:pPr lvl="1"/>
            <a:r>
              <a:rPr lang="en-US" dirty="0">
                <a:solidFill>
                  <a:srgbClr val="4B4B4B"/>
                </a:solidFill>
                <a:latin typeface="Times New Roman" charset="0"/>
                <a:ea typeface="Times New Roman" charset="0"/>
                <a:cs typeface="Times New Roman" charset="0"/>
              </a:rPr>
              <a:t>Supervisor: Agnes </a:t>
            </a:r>
            <a:r>
              <a:rPr lang="en-US" dirty="0" err="1">
                <a:solidFill>
                  <a:srgbClr val="4B4B4B"/>
                </a:solidFill>
                <a:latin typeface="Times New Roman" charset="0"/>
                <a:ea typeface="Times New Roman" charset="0"/>
                <a:cs typeface="Times New Roman" charset="0"/>
              </a:rPr>
              <a:t>Grudniewicz</a:t>
            </a:r>
            <a:endParaRPr lang="en-US" dirty="0">
              <a:solidFill>
                <a:srgbClr val="4B4B4B"/>
              </a:solidFill>
              <a:latin typeface="Times New Roman" charset="0"/>
              <a:ea typeface="Times New Roman" charset="0"/>
              <a:cs typeface="Times New Roman" charset="0"/>
            </a:endParaRPr>
          </a:p>
          <a:p>
            <a:pPr lvl="1"/>
            <a:r>
              <a:rPr lang="en-US" dirty="0">
                <a:solidFill>
                  <a:srgbClr val="4B4B4B"/>
                </a:solidFill>
                <a:latin typeface="Times New Roman" charset="0"/>
                <a:ea typeface="Times New Roman" charset="0"/>
                <a:cs typeface="Times New Roman" charset="0"/>
              </a:rPr>
              <a:t>March 30, 2020</a:t>
            </a:r>
          </a:p>
          <a:p>
            <a:pPr lvl="1"/>
            <a:r>
              <a:rPr lang="en-US" dirty="0">
                <a:solidFill>
                  <a:srgbClr val="4B4B4B"/>
                </a:solidFill>
                <a:latin typeface="Times New Roman" charset="0"/>
                <a:ea typeface="Times New Roman" charset="0"/>
                <a:cs typeface="Times New Roman" charset="0"/>
              </a:rPr>
              <a:t>MSc in Health Systems</a:t>
            </a:r>
          </a:p>
        </p:txBody>
      </p:sp>
      <p:sp>
        <p:nvSpPr>
          <p:cNvPr id="12" name="Rectangle 5">
            <a:extLst>
              <a:ext uri="{FF2B5EF4-FFF2-40B4-BE49-F238E27FC236}">
                <a16:creationId xmlns:a16="http://schemas.microsoft.com/office/drawing/2014/main" id="{0D5809B3-18CC-254A-B943-71F2E47F924F}"/>
              </a:ext>
            </a:extLst>
          </p:cNvPr>
          <p:cNvSpPr>
            <a:spLocks/>
          </p:cNvSpPr>
          <p:nvPr/>
        </p:nvSpPr>
        <p:spPr bwMode="auto">
          <a:xfrm>
            <a:off x="789546" y="1459963"/>
            <a:ext cx="3297822" cy="56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200" b="1" dirty="0">
                <a:solidFill>
                  <a:schemeClr val="bg2">
                    <a:lumMod val="25000"/>
                  </a:schemeClr>
                </a:solidFill>
                <a:latin typeface="Times New Roman" panose="02020603050405020304" pitchFamily="18" charset="0"/>
                <a:ea typeface="Roboto Light" panose="02000000000000000000" pitchFamily="2" charset="0"/>
                <a:cs typeface="Times New Roman" panose="02020603050405020304" pitchFamily="18" charset="0"/>
                <a:sym typeface="Bebas Neue" charset="0"/>
              </a:rPr>
              <a:t>INTERNSHIP</a:t>
            </a:r>
          </a:p>
        </p:txBody>
      </p:sp>
      <p:pic>
        <p:nvPicPr>
          <p:cNvPr id="10" name="Recorded Sound" descr="Recorded Sound">
            <a:hlinkClick r:id="" action="ppaction://media"/>
            <a:extLst>
              <a:ext uri="{FF2B5EF4-FFF2-40B4-BE49-F238E27FC236}">
                <a16:creationId xmlns:a16="http://schemas.microsoft.com/office/drawing/2014/main" id="{15D1D097-E7BE-094E-AE77-AD7FE514D4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07972" y="4660242"/>
            <a:ext cx="437932" cy="437932"/>
          </a:xfrm>
          <a:prstGeom prst="rect">
            <a:avLst/>
          </a:prstGeom>
        </p:spPr>
      </p:pic>
      <p:pic>
        <p:nvPicPr>
          <p:cNvPr id="8" name="Audio 7">
            <a:hlinkClick r:id="" action="ppaction://media"/>
            <a:extLst>
              <a:ext uri="{FF2B5EF4-FFF2-40B4-BE49-F238E27FC236}">
                <a16:creationId xmlns:a16="http://schemas.microsoft.com/office/drawing/2014/main" id="{CA52882B-6449-EA4A-9BF7-081120E5166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576543796"/>
      </p:ext>
    </p:extLst>
  </p:cSld>
  <p:clrMapOvr>
    <a:masterClrMapping/>
  </p:clrMapOvr>
  <mc:AlternateContent xmlns:mc="http://schemas.openxmlformats.org/markup-compatibility/2006" xmlns:p14="http://schemas.microsoft.com/office/powerpoint/2010/main">
    <mc:Choice Requires="p14">
      <p:transition spd="slow" p14:dur="2000" advTm="27311"/>
    </mc:Choice>
    <mc:Fallback xmlns="">
      <p:transition spd="slow" advTm="27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280" fill="hold"/>
                                        <p:tgtEl>
                                          <p:spTgt spid="10"/>
                                        </p:tgtEl>
                                      </p:cBhvr>
                                    </p:cmd>
                                  </p:childTnLst>
                                </p:cTn>
                              </p:par>
                            </p:childTnLst>
                          </p:cTn>
                        </p:par>
                        <p:par>
                          <p:cTn id="10" fill="hold">
                            <p:stCondLst>
                              <p:cond delay="14280"/>
                            </p:stCondLst>
                            <p:childTnLst>
                              <p:par>
                                <p:cTn id="11" presetID="1" presetClass="mediacall" presetSubtype="0" fill="hold" nodeType="afterEffect">
                                  <p:stCondLst>
                                    <p:cond delay="0"/>
                                  </p:stCondLst>
                                  <p:childTnLst>
                                    <p:cmd type="call" cmd="playFrom(0.0)">
                                      <p:cBhvr>
                                        <p:cTn id="12" dur="142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0"/>
                </p:tgtEl>
              </p:cMediaNode>
            </p:audio>
            <p:audio isNarration="1">
              <p:cMediaNode vol="80000" showWhenStopped="0">
                <p:cTn id="14"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4" objId="10"/>
        <p14:stopEvt time="14295" objId="10"/>
        <p14:playEvt time="14332" objId="10"/>
        <p14:stopEvt time="27311" objId="10"/>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B1673C2-521E-AE4C-8962-8E18193447A2}"/>
              </a:ext>
            </a:extLst>
          </p:cNvPr>
          <p:cNvSpPr/>
          <p:nvPr/>
        </p:nvSpPr>
        <p:spPr>
          <a:xfrm>
            <a:off x="471268" y="879230"/>
            <a:ext cx="302455" cy="77373"/>
          </a:xfrm>
          <a:prstGeom prst="roundRect">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F1CFA92F-9143-9046-AC52-57D83E9517C5}"/>
              </a:ext>
            </a:extLst>
          </p:cNvPr>
          <p:cNvSpPr/>
          <p:nvPr/>
        </p:nvSpPr>
        <p:spPr>
          <a:xfrm>
            <a:off x="8729002" y="696351"/>
            <a:ext cx="168813" cy="45719"/>
          </a:xfrm>
          <a:prstGeom prst="roundRect">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5">
            <a:extLst>
              <a:ext uri="{FF2B5EF4-FFF2-40B4-BE49-F238E27FC236}">
                <a16:creationId xmlns:a16="http://schemas.microsoft.com/office/drawing/2014/main" id="{67789875-9B30-6D49-90A0-4DF1923A910C}"/>
              </a:ext>
            </a:extLst>
          </p:cNvPr>
          <p:cNvSpPr>
            <a:spLocks/>
          </p:cNvSpPr>
          <p:nvPr/>
        </p:nvSpPr>
        <p:spPr bwMode="auto">
          <a:xfrm>
            <a:off x="490450" y="302942"/>
            <a:ext cx="1640354" cy="56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4400" b="1" dirty="0">
                <a:latin typeface="Angsana New" panose="02020603050405020304" pitchFamily="18" charset="-34"/>
                <a:ea typeface="Roboto Light" panose="02000000000000000000" pitchFamily="2" charset="0"/>
                <a:cs typeface="Angsana New" panose="02020603050405020304" pitchFamily="18" charset="-34"/>
                <a:sym typeface="Bebas Neue" charset="0"/>
              </a:rPr>
              <a:t>AGENDA</a:t>
            </a:r>
          </a:p>
        </p:txBody>
      </p:sp>
      <p:sp>
        <p:nvSpPr>
          <p:cNvPr id="11" name="Rectangle 10">
            <a:extLst>
              <a:ext uri="{FF2B5EF4-FFF2-40B4-BE49-F238E27FC236}">
                <a16:creationId xmlns:a16="http://schemas.microsoft.com/office/drawing/2014/main" id="{914F20C4-C940-6049-AD5C-D99EE6CFC3CE}"/>
              </a:ext>
            </a:extLst>
          </p:cNvPr>
          <p:cNvSpPr>
            <a:spLocks/>
          </p:cNvSpPr>
          <p:nvPr/>
        </p:nvSpPr>
        <p:spPr bwMode="auto">
          <a:xfrm>
            <a:off x="1324354" y="1685239"/>
            <a:ext cx="2560818" cy="20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dirty="0">
                <a:solidFill>
                  <a:srgbClr val="226FB1"/>
                </a:solidFill>
                <a:latin typeface="Times New Roman" panose="02020603050405020304" pitchFamily="18" charset="0"/>
                <a:ea typeface="Roboto Light" panose="02000000000000000000" pitchFamily="2" charset="0"/>
                <a:cs typeface="Times New Roman" panose="02020603050405020304" pitchFamily="18" charset="0"/>
                <a:sym typeface="Bebas Neue" charset="0"/>
              </a:rPr>
              <a:t>THE</a:t>
            </a:r>
            <a:r>
              <a:rPr lang="en-US" dirty="0">
                <a:solidFill>
                  <a:schemeClr val="bg1"/>
                </a:solidFill>
                <a:latin typeface="Times New Roman" panose="02020603050405020304" pitchFamily="18" charset="0"/>
                <a:ea typeface="Roboto Light" panose="02000000000000000000" pitchFamily="2" charset="0"/>
                <a:cs typeface="Times New Roman" panose="02020603050405020304" pitchFamily="18" charset="0"/>
                <a:sym typeface="Bebas Neue" charset="0"/>
              </a:rPr>
              <a:t> </a:t>
            </a:r>
            <a:r>
              <a:rPr lang="en-US" dirty="0">
                <a:latin typeface="Times New Roman" panose="02020603050405020304" pitchFamily="18" charset="0"/>
                <a:ea typeface="Roboto Light" panose="02000000000000000000" pitchFamily="2" charset="0"/>
                <a:cs typeface="Times New Roman" panose="02020603050405020304" pitchFamily="18" charset="0"/>
                <a:sym typeface="Bebas Neue" charset="0"/>
              </a:rPr>
              <a:t>ORGANIZATION</a:t>
            </a:r>
          </a:p>
        </p:txBody>
      </p:sp>
      <p:sp>
        <p:nvSpPr>
          <p:cNvPr id="12" name="Oval 11">
            <a:extLst>
              <a:ext uri="{FF2B5EF4-FFF2-40B4-BE49-F238E27FC236}">
                <a16:creationId xmlns:a16="http://schemas.microsoft.com/office/drawing/2014/main" id="{AF076D77-97FD-714D-8317-E2F8D9C70AB8}"/>
              </a:ext>
            </a:extLst>
          </p:cNvPr>
          <p:cNvSpPr/>
          <p:nvPr/>
        </p:nvSpPr>
        <p:spPr>
          <a:xfrm>
            <a:off x="1080176" y="1685240"/>
            <a:ext cx="142947" cy="142947"/>
          </a:xfrm>
          <a:prstGeom prst="ellipse">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6FB1"/>
              </a:solidFill>
            </a:endParaRPr>
          </a:p>
        </p:txBody>
      </p:sp>
      <p:sp>
        <p:nvSpPr>
          <p:cNvPr id="16" name="Rectangle 15">
            <a:extLst>
              <a:ext uri="{FF2B5EF4-FFF2-40B4-BE49-F238E27FC236}">
                <a16:creationId xmlns:a16="http://schemas.microsoft.com/office/drawing/2014/main" id="{9F42FE66-103D-8145-8C19-2368480294A7}"/>
              </a:ext>
            </a:extLst>
          </p:cNvPr>
          <p:cNvSpPr>
            <a:spLocks/>
          </p:cNvSpPr>
          <p:nvPr/>
        </p:nvSpPr>
        <p:spPr bwMode="auto">
          <a:xfrm>
            <a:off x="1324354" y="2531420"/>
            <a:ext cx="2560818" cy="20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dirty="0">
                <a:solidFill>
                  <a:srgbClr val="226FB1"/>
                </a:solidFill>
                <a:latin typeface="Times New Roman" panose="02020603050405020304" pitchFamily="18" charset="0"/>
                <a:ea typeface="Roboto Light" panose="02000000000000000000" pitchFamily="2" charset="0"/>
                <a:cs typeface="Times New Roman" panose="02020603050405020304" pitchFamily="18" charset="0"/>
                <a:sym typeface="Bebas Neue" charset="0"/>
              </a:rPr>
              <a:t>THEIR</a:t>
            </a:r>
            <a:r>
              <a:rPr lang="en-US" dirty="0">
                <a:solidFill>
                  <a:schemeClr val="bg1"/>
                </a:solidFill>
                <a:latin typeface="Times New Roman" panose="02020603050405020304" pitchFamily="18" charset="0"/>
                <a:ea typeface="Roboto Light" panose="02000000000000000000" pitchFamily="2" charset="0"/>
                <a:cs typeface="Times New Roman" panose="02020603050405020304" pitchFamily="18" charset="0"/>
                <a:sym typeface="Bebas Neue" charset="0"/>
              </a:rPr>
              <a:t> </a:t>
            </a:r>
            <a:r>
              <a:rPr lang="en-US" dirty="0">
                <a:latin typeface="Times New Roman" panose="02020603050405020304" pitchFamily="18" charset="0"/>
                <a:ea typeface="Roboto Light" panose="02000000000000000000" pitchFamily="2" charset="0"/>
                <a:cs typeface="Times New Roman" panose="02020603050405020304" pitchFamily="18" charset="0"/>
                <a:sym typeface="Bebas Neue" charset="0"/>
              </a:rPr>
              <a:t>WORK</a:t>
            </a:r>
          </a:p>
        </p:txBody>
      </p:sp>
      <p:sp>
        <p:nvSpPr>
          <p:cNvPr id="17" name="Oval 16">
            <a:extLst>
              <a:ext uri="{FF2B5EF4-FFF2-40B4-BE49-F238E27FC236}">
                <a16:creationId xmlns:a16="http://schemas.microsoft.com/office/drawing/2014/main" id="{D6A0B743-DE5E-484F-A728-F1925DD8A0D6}"/>
              </a:ext>
            </a:extLst>
          </p:cNvPr>
          <p:cNvSpPr/>
          <p:nvPr/>
        </p:nvSpPr>
        <p:spPr>
          <a:xfrm>
            <a:off x="1080176" y="2531421"/>
            <a:ext cx="142947" cy="142947"/>
          </a:xfrm>
          <a:prstGeom prst="ellipse">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6FB1"/>
              </a:solidFill>
            </a:endParaRPr>
          </a:p>
        </p:txBody>
      </p:sp>
      <p:sp>
        <p:nvSpPr>
          <p:cNvPr id="18" name="Rectangle 17">
            <a:extLst>
              <a:ext uri="{FF2B5EF4-FFF2-40B4-BE49-F238E27FC236}">
                <a16:creationId xmlns:a16="http://schemas.microsoft.com/office/drawing/2014/main" id="{EEE6F59E-9B41-6540-81FF-2C6679D96D23}"/>
              </a:ext>
            </a:extLst>
          </p:cNvPr>
          <p:cNvSpPr>
            <a:spLocks/>
          </p:cNvSpPr>
          <p:nvPr/>
        </p:nvSpPr>
        <p:spPr bwMode="auto">
          <a:xfrm>
            <a:off x="1324353" y="3434325"/>
            <a:ext cx="3787735" cy="20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dirty="0">
                <a:solidFill>
                  <a:srgbClr val="226FB1"/>
                </a:solidFill>
                <a:latin typeface="Times New Roman" panose="02020603050405020304" pitchFamily="18" charset="0"/>
                <a:ea typeface="Roboto Light" panose="02000000000000000000" pitchFamily="2" charset="0"/>
                <a:cs typeface="Times New Roman" panose="02020603050405020304" pitchFamily="18" charset="0"/>
                <a:sym typeface="Bebas Neue" charset="0"/>
              </a:rPr>
              <a:t>RAPID REVIEW</a:t>
            </a:r>
            <a:r>
              <a:rPr lang="en-US" dirty="0">
                <a:solidFill>
                  <a:schemeClr val="bg1"/>
                </a:solidFill>
                <a:latin typeface="Times New Roman" panose="02020603050405020304" pitchFamily="18" charset="0"/>
                <a:ea typeface="Roboto Light" panose="02000000000000000000" pitchFamily="2" charset="0"/>
                <a:cs typeface="Times New Roman" panose="02020603050405020304" pitchFamily="18" charset="0"/>
                <a:sym typeface="Bebas Neue" charset="0"/>
              </a:rPr>
              <a:t> </a:t>
            </a:r>
            <a:r>
              <a:rPr lang="en-US" dirty="0">
                <a:latin typeface="Times New Roman" panose="02020603050405020304" pitchFamily="18" charset="0"/>
                <a:ea typeface="Roboto Light" panose="02000000000000000000" pitchFamily="2" charset="0"/>
                <a:cs typeface="Times New Roman" panose="02020603050405020304" pitchFamily="18" charset="0"/>
                <a:sym typeface="Bebas Neue" charset="0"/>
              </a:rPr>
              <a:t>METHODOLOGY</a:t>
            </a:r>
          </a:p>
        </p:txBody>
      </p:sp>
      <p:sp>
        <p:nvSpPr>
          <p:cNvPr id="19" name="Oval 18">
            <a:extLst>
              <a:ext uri="{FF2B5EF4-FFF2-40B4-BE49-F238E27FC236}">
                <a16:creationId xmlns:a16="http://schemas.microsoft.com/office/drawing/2014/main" id="{D7022C61-F602-5543-A2E3-829AEDBA2925}"/>
              </a:ext>
            </a:extLst>
          </p:cNvPr>
          <p:cNvSpPr/>
          <p:nvPr/>
        </p:nvSpPr>
        <p:spPr>
          <a:xfrm>
            <a:off x="1080176" y="3434326"/>
            <a:ext cx="142947" cy="142947"/>
          </a:xfrm>
          <a:prstGeom prst="ellipse">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6FB1"/>
              </a:solidFill>
            </a:endParaRPr>
          </a:p>
        </p:txBody>
      </p:sp>
      <p:sp>
        <p:nvSpPr>
          <p:cNvPr id="20" name="Rectangle 19">
            <a:extLst>
              <a:ext uri="{FF2B5EF4-FFF2-40B4-BE49-F238E27FC236}">
                <a16:creationId xmlns:a16="http://schemas.microsoft.com/office/drawing/2014/main" id="{B261537D-7E8E-1945-A43D-4A990F3C34EF}"/>
              </a:ext>
            </a:extLst>
          </p:cNvPr>
          <p:cNvSpPr>
            <a:spLocks/>
          </p:cNvSpPr>
          <p:nvPr/>
        </p:nvSpPr>
        <p:spPr bwMode="auto">
          <a:xfrm>
            <a:off x="5356266" y="1685240"/>
            <a:ext cx="2973584" cy="24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dirty="0">
                <a:solidFill>
                  <a:srgbClr val="226FB1"/>
                </a:solidFill>
                <a:latin typeface="Times New Roman" panose="02020603050405020304" pitchFamily="18" charset="0"/>
                <a:ea typeface="Roboto Light" panose="02000000000000000000" pitchFamily="2" charset="0"/>
                <a:cs typeface="Times New Roman" panose="02020603050405020304" pitchFamily="18" charset="0"/>
                <a:sym typeface="Bebas Neue" charset="0"/>
              </a:rPr>
              <a:t>EXAMPLE</a:t>
            </a:r>
            <a:r>
              <a:rPr lang="en-US" dirty="0">
                <a:solidFill>
                  <a:schemeClr val="bg1"/>
                </a:solidFill>
                <a:latin typeface="Times New Roman" panose="02020603050405020304" pitchFamily="18" charset="0"/>
                <a:ea typeface="Roboto Light" panose="02000000000000000000" pitchFamily="2" charset="0"/>
                <a:cs typeface="Times New Roman" panose="02020603050405020304" pitchFamily="18" charset="0"/>
                <a:sym typeface="Bebas Neue" charset="0"/>
              </a:rPr>
              <a:t> </a:t>
            </a:r>
            <a:r>
              <a:rPr lang="en-US" dirty="0">
                <a:latin typeface="Times New Roman" panose="02020603050405020304" pitchFamily="18" charset="0"/>
                <a:ea typeface="Roboto Light" panose="02000000000000000000" pitchFamily="2" charset="0"/>
                <a:cs typeface="Times New Roman" panose="02020603050405020304" pitchFamily="18" charset="0"/>
                <a:sym typeface="Bebas Neue" charset="0"/>
              </a:rPr>
              <a:t>PROJECT</a:t>
            </a:r>
          </a:p>
        </p:txBody>
      </p:sp>
      <p:sp>
        <p:nvSpPr>
          <p:cNvPr id="21" name="Oval 20">
            <a:extLst>
              <a:ext uri="{FF2B5EF4-FFF2-40B4-BE49-F238E27FC236}">
                <a16:creationId xmlns:a16="http://schemas.microsoft.com/office/drawing/2014/main" id="{3A57938F-0EC5-7446-8B56-7C04C7BE57C8}"/>
              </a:ext>
            </a:extLst>
          </p:cNvPr>
          <p:cNvSpPr/>
          <p:nvPr/>
        </p:nvSpPr>
        <p:spPr>
          <a:xfrm>
            <a:off x="5112088" y="1725647"/>
            <a:ext cx="142947" cy="142947"/>
          </a:xfrm>
          <a:prstGeom prst="ellipse">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6FB1"/>
              </a:solidFill>
            </a:endParaRPr>
          </a:p>
        </p:txBody>
      </p:sp>
      <p:sp>
        <p:nvSpPr>
          <p:cNvPr id="22" name="Rectangle 21">
            <a:extLst>
              <a:ext uri="{FF2B5EF4-FFF2-40B4-BE49-F238E27FC236}">
                <a16:creationId xmlns:a16="http://schemas.microsoft.com/office/drawing/2014/main" id="{A9A53EDA-6314-5D4A-AF05-01253FF8DCD9}"/>
              </a:ext>
            </a:extLst>
          </p:cNvPr>
          <p:cNvSpPr>
            <a:spLocks/>
          </p:cNvSpPr>
          <p:nvPr/>
        </p:nvSpPr>
        <p:spPr bwMode="auto">
          <a:xfrm>
            <a:off x="5356265" y="2531421"/>
            <a:ext cx="2973583" cy="24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dirty="0">
                <a:solidFill>
                  <a:srgbClr val="226FB1"/>
                </a:solidFill>
                <a:latin typeface="Times New Roman" panose="02020603050405020304" pitchFamily="18" charset="0"/>
                <a:ea typeface="Roboto Light" panose="02000000000000000000" pitchFamily="2" charset="0"/>
                <a:cs typeface="Times New Roman" panose="02020603050405020304" pitchFamily="18" charset="0"/>
                <a:sym typeface="Bebas Neue" charset="0"/>
              </a:rPr>
              <a:t>OTHER</a:t>
            </a:r>
            <a:r>
              <a:rPr lang="en-US" dirty="0">
                <a:solidFill>
                  <a:schemeClr val="bg1"/>
                </a:solidFill>
                <a:latin typeface="Times New Roman" panose="02020603050405020304" pitchFamily="18" charset="0"/>
                <a:ea typeface="Roboto Light" panose="02000000000000000000" pitchFamily="2" charset="0"/>
                <a:cs typeface="Times New Roman" panose="02020603050405020304" pitchFamily="18" charset="0"/>
                <a:sym typeface="Bebas Neue" charset="0"/>
              </a:rPr>
              <a:t> </a:t>
            </a:r>
            <a:r>
              <a:rPr lang="en-US" dirty="0">
                <a:latin typeface="Times New Roman" panose="02020603050405020304" pitchFamily="18" charset="0"/>
                <a:ea typeface="Roboto Light" panose="02000000000000000000" pitchFamily="2" charset="0"/>
                <a:cs typeface="Times New Roman" panose="02020603050405020304" pitchFamily="18" charset="0"/>
                <a:sym typeface="Bebas Neue" charset="0"/>
              </a:rPr>
              <a:t>OPPORTUNITIES</a:t>
            </a:r>
          </a:p>
        </p:txBody>
      </p:sp>
      <p:sp>
        <p:nvSpPr>
          <p:cNvPr id="23" name="Oval 22">
            <a:extLst>
              <a:ext uri="{FF2B5EF4-FFF2-40B4-BE49-F238E27FC236}">
                <a16:creationId xmlns:a16="http://schemas.microsoft.com/office/drawing/2014/main" id="{D94A0E6B-4788-D44C-B9DD-8339B0306FB2}"/>
              </a:ext>
            </a:extLst>
          </p:cNvPr>
          <p:cNvSpPr/>
          <p:nvPr/>
        </p:nvSpPr>
        <p:spPr>
          <a:xfrm>
            <a:off x="5112088" y="2571828"/>
            <a:ext cx="142947" cy="142947"/>
          </a:xfrm>
          <a:prstGeom prst="ellipse">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6FB1"/>
              </a:solidFill>
            </a:endParaRPr>
          </a:p>
        </p:txBody>
      </p:sp>
      <p:sp>
        <p:nvSpPr>
          <p:cNvPr id="24" name="Rectangle 23">
            <a:extLst>
              <a:ext uri="{FF2B5EF4-FFF2-40B4-BE49-F238E27FC236}">
                <a16:creationId xmlns:a16="http://schemas.microsoft.com/office/drawing/2014/main" id="{9D787B36-08E6-5046-88A6-1D03C79A8328}"/>
              </a:ext>
            </a:extLst>
          </p:cNvPr>
          <p:cNvSpPr>
            <a:spLocks/>
          </p:cNvSpPr>
          <p:nvPr/>
        </p:nvSpPr>
        <p:spPr bwMode="auto">
          <a:xfrm>
            <a:off x="5356265" y="3474732"/>
            <a:ext cx="3787735" cy="20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dirty="0">
                <a:solidFill>
                  <a:srgbClr val="226FB1"/>
                </a:solidFill>
                <a:latin typeface="Times New Roman" panose="02020603050405020304" pitchFamily="18" charset="0"/>
                <a:ea typeface="Roboto Light" panose="02000000000000000000" pitchFamily="2" charset="0"/>
                <a:cs typeface="Times New Roman" panose="02020603050405020304" pitchFamily="18" charset="0"/>
                <a:sym typeface="Bebas Neue" charset="0"/>
              </a:rPr>
              <a:t>THANK </a:t>
            </a:r>
            <a:r>
              <a:rPr lang="en-US" dirty="0">
                <a:latin typeface="Times New Roman" panose="02020603050405020304" pitchFamily="18" charset="0"/>
                <a:ea typeface="Roboto Light" panose="02000000000000000000" pitchFamily="2" charset="0"/>
                <a:cs typeface="Times New Roman" panose="02020603050405020304" pitchFamily="18" charset="0"/>
                <a:sym typeface="Bebas Neue" charset="0"/>
              </a:rPr>
              <a:t>YOU</a:t>
            </a:r>
          </a:p>
        </p:txBody>
      </p:sp>
      <p:sp>
        <p:nvSpPr>
          <p:cNvPr id="25" name="Oval 24">
            <a:extLst>
              <a:ext uri="{FF2B5EF4-FFF2-40B4-BE49-F238E27FC236}">
                <a16:creationId xmlns:a16="http://schemas.microsoft.com/office/drawing/2014/main" id="{3AE5CF9E-3FEF-9946-AF70-CEAA59D01743}"/>
              </a:ext>
            </a:extLst>
          </p:cNvPr>
          <p:cNvSpPr/>
          <p:nvPr/>
        </p:nvSpPr>
        <p:spPr>
          <a:xfrm>
            <a:off x="5112088" y="3474733"/>
            <a:ext cx="142947" cy="142947"/>
          </a:xfrm>
          <a:prstGeom prst="ellipse">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6FB1"/>
              </a:solidFill>
            </a:endParaRPr>
          </a:p>
        </p:txBody>
      </p:sp>
      <p:pic>
        <p:nvPicPr>
          <p:cNvPr id="6" name="Recorded Sound" descr="Recorded Sound">
            <a:hlinkClick r:id="" action="ppaction://media"/>
            <a:extLst>
              <a:ext uri="{FF2B5EF4-FFF2-40B4-BE49-F238E27FC236}">
                <a16:creationId xmlns:a16="http://schemas.microsoft.com/office/drawing/2014/main" id="{E1A22E32-2CEB-054F-9523-8E86CC2F56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97461" y="4621348"/>
            <a:ext cx="448441" cy="448441"/>
          </a:xfrm>
          <a:prstGeom prst="rect">
            <a:avLst/>
          </a:prstGeom>
        </p:spPr>
      </p:pic>
      <p:pic>
        <p:nvPicPr>
          <p:cNvPr id="8" name="Audio 7">
            <a:hlinkClick r:id="" action="ppaction://media"/>
            <a:extLst>
              <a:ext uri="{FF2B5EF4-FFF2-40B4-BE49-F238E27FC236}">
                <a16:creationId xmlns:a16="http://schemas.microsoft.com/office/drawing/2014/main" id="{B89660E7-DFBE-0A4E-AEEC-284EB52090E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531775636"/>
      </p:ext>
    </p:extLst>
  </p:cSld>
  <p:clrMapOvr>
    <a:masterClrMapping/>
  </p:clrMapOvr>
  <mc:AlternateContent xmlns:mc="http://schemas.openxmlformats.org/markup-compatibility/2006" xmlns:p14="http://schemas.microsoft.com/office/powerpoint/2010/main">
    <mc:Choice Requires="p14">
      <p:transition spd="slow" p14:dur="2000" advTm="32246"/>
    </mc:Choice>
    <mc:Fallback xmlns="">
      <p:transition spd="slow" advTm="32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83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531" objId="6"/>
        <p14:stopEvt time="29561"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B1673C2-521E-AE4C-8962-8E18193447A2}"/>
              </a:ext>
            </a:extLst>
          </p:cNvPr>
          <p:cNvSpPr/>
          <p:nvPr/>
        </p:nvSpPr>
        <p:spPr>
          <a:xfrm>
            <a:off x="471268" y="879230"/>
            <a:ext cx="302455" cy="77373"/>
          </a:xfrm>
          <a:prstGeom prst="roundRect">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F1CFA92F-9143-9046-AC52-57D83E9517C5}"/>
              </a:ext>
            </a:extLst>
          </p:cNvPr>
          <p:cNvSpPr/>
          <p:nvPr/>
        </p:nvSpPr>
        <p:spPr>
          <a:xfrm>
            <a:off x="8729002" y="696351"/>
            <a:ext cx="168813" cy="45719"/>
          </a:xfrm>
          <a:prstGeom prst="roundRect">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5">
            <a:extLst>
              <a:ext uri="{FF2B5EF4-FFF2-40B4-BE49-F238E27FC236}">
                <a16:creationId xmlns:a16="http://schemas.microsoft.com/office/drawing/2014/main" id="{67789875-9B30-6D49-90A0-4DF1923A910C}"/>
              </a:ext>
            </a:extLst>
          </p:cNvPr>
          <p:cNvSpPr>
            <a:spLocks/>
          </p:cNvSpPr>
          <p:nvPr/>
        </p:nvSpPr>
        <p:spPr bwMode="auto">
          <a:xfrm>
            <a:off x="490449" y="302942"/>
            <a:ext cx="4285945" cy="56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4400" b="1" dirty="0">
                <a:latin typeface="Angsana New" panose="02020603050405020304" pitchFamily="18" charset="-34"/>
                <a:ea typeface="Roboto Light" panose="02000000000000000000" pitchFamily="2" charset="0"/>
                <a:cs typeface="Angsana New" panose="02020603050405020304" pitchFamily="18" charset="-34"/>
                <a:sym typeface="Bebas Neue" charset="0"/>
              </a:rPr>
              <a:t>THE ORGANIZATION</a:t>
            </a:r>
          </a:p>
        </p:txBody>
      </p:sp>
      <p:pic>
        <p:nvPicPr>
          <p:cNvPr id="6" name="Picture 5">
            <a:extLst>
              <a:ext uri="{FF2B5EF4-FFF2-40B4-BE49-F238E27FC236}">
                <a16:creationId xmlns:a16="http://schemas.microsoft.com/office/drawing/2014/main" id="{622219CD-F3E4-6C40-87FB-D92ECBD1441B}"/>
              </a:ext>
            </a:extLst>
          </p:cNvPr>
          <p:cNvPicPr>
            <a:picLocks noChangeAspect="1"/>
          </p:cNvPicPr>
          <p:nvPr/>
        </p:nvPicPr>
        <p:blipFill>
          <a:blip r:embed="rId6"/>
          <a:stretch>
            <a:fillRect/>
          </a:stretch>
        </p:blipFill>
        <p:spPr>
          <a:xfrm>
            <a:off x="492568" y="2001346"/>
            <a:ext cx="3337560" cy="800472"/>
          </a:xfrm>
          <a:prstGeom prst="rect">
            <a:avLst/>
          </a:prstGeom>
        </p:spPr>
      </p:pic>
      <p:grpSp>
        <p:nvGrpSpPr>
          <p:cNvPr id="10" name="Group 9">
            <a:extLst>
              <a:ext uri="{FF2B5EF4-FFF2-40B4-BE49-F238E27FC236}">
                <a16:creationId xmlns:a16="http://schemas.microsoft.com/office/drawing/2014/main" id="{69B85606-918A-9143-9811-C463B1136E7C}"/>
              </a:ext>
            </a:extLst>
          </p:cNvPr>
          <p:cNvGrpSpPr/>
          <p:nvPr/>
        </p:nvGrpSpPr>
        <p:grpSpPr>
          <a:xfrm>
            <a:off x="490449" y="1430497"/>
            <a:ext cx="8061366" cy="2091273"/>
            <a:chOff x="490451" y="1648104"/>
            <a:chExt cx="8061366" cy="2091273"/>
          </a:xfrm>
        </p:grpSpPr>
        <p:sp>
          <p:nvSpPr>
            <p:cNvPr id="11" name="Line 15">
              <a:extLst>
                <a:ext uri="{FF2B5EF4-FFF2-40B4-BE49-F238E27FC236}">
                  <a16:creationId xmlns:a16="http://schemas.microsoft.com/office/drawing/2014/main" id="{391C8B10-6CD6-6B4A-9174-444F57817B03}"/>
                </a:ext>
              </a:extLst>
            </p:cNvPr>
            <p:cNvSpPr>
              <a:spLocks noChangeShapeType="1"/>
            </p:cNvSpPr>
            <p:nvPr/>
          </p:nvSpPr>
          <p:spPr bwMode="auto">
            <a:xfrm>
              <a:off x="490451" y="1648104"/>
              <a:ext cx="8061366" cy="0"/>
            </a:xfrm>
            <a:prstGeom prst="line">
              <a:avLst/>
            </a:prstGeom>
            <a:noFill/>
            <a:ln w="12700" cap="flat">
              <a:solidFill>
                <a:schemeClr val="bg2">
                  <a:lumMod val="75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 name="Line 22">
              <a:extLst>
                <a:ext uri="{FF2B5EF4-FFF2-40B4-BE49-F238E27FC236}">
                  <a16:creationId xmlns:a16="http://schemas.microsoft.com/office/drawing/2014/main" id="{861BE1EF-0297-2F48-9706-C5B061ED0C4D}"/>
                </a:ext>
              </a:extLst>
            </p:cNvPr>
            <p:cNvSpPr>
              <a:spLocks noChangeShapeType="1"/>
            </p:cNvSpPr>
            <p:nvPr/>
          </p:nvSpPr>
          <p:spPr bwMode="auto">
            <a:xfrm>
              <a:off x="490451" y="3739377"/>
              <a:ext cx="8061366" cy="0"/>
            </a:xfrm>
            <a:prstGeom prst="line">
              <a:avLst/>
            </a:prstGeom>
            <a:noFill/>
            <a:ln w="12700" cap="flat">
              <a:solidFill>
                <a:schemeClr val="bg2">
                  <a:lumMod val="75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3" name="Rectangle 24">
            <a:extLst>
              <a:ext uri="{FF2B5EF4-FFF2-40B4-BE49-F238E27FC236}">
                <a16:creationId xmlns:a16="http://schemas.microsoft.com/office/drawing/2014/main" id="{ED83B504-1F20-6347-A695-988DF5695018}"/>
              </a:ext>
            </a:extLst>
          </p:cNvPr>
          <p:cNvSpPr>
            <a:spLocks/>
          </p:cNvSpPr>
          <p:nvPr/>
        </p:nvSpPr>
        <p:spPr bwMode="auto">
          <a:xfrm>
            <a:off x="1714412" y="3679703"/>
            <a:ext cx="6880947" cy="50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20000"/>
              </a:lnSpc>
            </a:pPr>
            <a:r>
              <a:rPr lang="en-US" sz="14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sym typeface="Lato Light" charset="0"/>
              </a:rPr>
              <a:t>I worked as a student research intern under the supervision of Allie Peckham. In this role I worked on a number of projects throughout my 4-month term. </a:t>
            </a:r>
          </a:p>
        </p:txBody>
      </p:sp>
      <p:sp>
        <p:nvSpPr>
          <p:cNvPr id="14" name="Rectangle 5">
            <a:extLst>
              <a:ext uri="{FF2B5EF4-FFF2-40B4-BE49-F238E27FC236}">
                <a16:creationId xmlns:a16="http://schemas.microsoft.com/office/drawing/2014/main" id="{B67837BA-78F8-FE4E-9579-81CCFCAAA0EF}"/>
              </a:ext>
            </a:extLst>
          </p:cNvPr>
          <p:cNvSpPr>
            <a:spLocks/>
          </p:cNvSpPr>
          <p:nvPr/>
        </p:nvSpPr>
        <p:spPr bwMode="auto">
          <a:xfrm>
            <a:off x="4252701" y="1634979"/>
            <a:ext cx="1696787" cy="18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b="1" dirty="0">
                <a:latin typeface="Times New Roman" panose="02020603050405020304" pitchFamily="18" charset="0"/>
                <a:ea typeface="Roboto" panose="02000000000000000000" pitchFamily="2" charset="0"/>
                <a:cs typeface="Times New Roman" panose="02020603050405020304" pitchFamily="18" charset="0"/>
                <a:sym typeface="Bebas Neue" charset="0"/>
              </a:rPr>
              <a:t>ABOUT </a:t>
            </a:r>
          </a:p>
        </p:txBody>
      </p:sp>
      <p:sp>
        <p:nvSpPr>
          <p:cNvPr id="35" name="Rectangle 5">
            <a:extLst>
              <a:ext uri="{FF2B5EF4-FFF2-40B4-BE49-F238E27FC236}">
                <a16:creationId xmlns:a16="http://schemas.microsoft.com/office/drawing/2014/main" id="{12B46089-1D81-C54E-B183-5B6B514C36A2}"/>
              </a:ext>
            </a:extLst>
          </p:cNvPr>
          <p:cNvSpPr>
            <a:spLocks/>
          </p:cNvSpPr>
          <p:nvPr/>
        </p:nvSpPr>
        <p:spPr bwMode="auto">
          <a:xfrm>
            <a:off x="330924" y="3777271"/>
            <a:ext cx="1227909" cy="33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r"/>
            <a:r>
              <a:rPr lang="en-US" sz="1600" b="1" dirty="0">
                <a:solidFill>
                  <a:srgbClr val="226FB1"/>
                </a:solidFill>
                <a:latin typeface="Times New Roman" panose="02020603050405020304" pitchFamily="18" charset="0"/>
                <a:ea typeface="Roboto" panose="02000000000000000000" pitchFamily="2" charset="0"/>
                <a:cs typeface="Times New Roman" panose="02020603050405020304" pitchFamily="18" charset="0"/>
                <a:sym typeface="Bebas Neue" charset="0"/>
              </a:rPr>
              <a:t>MY</a:t>
            </a:r>
          </a:p>
          <a:p>
            <a:pPr algn="r"/>
            <a:r>
              <a:rPr lang="en-US" sz="1600" b="1" dirty="0">
                <a:solidFill>
                  <a:srgbClr val="226FB1"/>
                </a:solidFill>
                <a:latin typeface="Times New Roman" panose="02020603050405020304" pitchFamily="18" charset="0"/>
                <a:ea typeface="Roboto" panose="02000000000000000000" pitchFamily="2" charset="0"/>
                <a:cs typeface="Times New Roman" panose="02020603050405020304" pitchFamily="18" charset="0"/>
                <a:sym typeface="Bebas Neue" charset="0"/>
              </a:rPr>
              <a:t>ROLE</a:t>
            </a:r>
          </a:p>
        </p:txBody>
      </p:sp>
      <p:sp>
        <p:nvSpPr>
          <p:cNvPr id="36" name="Rectangle 35">
            <a:extLst>
              <a:ext uri="{FF2B5EF4-FFF2-40B4-BE49-F238E27FC236}">
                <a16:creationId xmlns:a16="http://schemas.microsoft.com/office/drawing/2014/main" id="{28C99B45-0639-C548-8F10-6973290A5397}"/>
              </a:ext>
            </a:extLst>
          </p:cNvPr>
          <p:cNvSpPr/>
          <p:nvPr/>
        </p:nvSpPr>
        <p:spPr>
          <a:xfrm>
            <a:off x="4152452" y="1873144"/>
            <a:ext cx="4399363" cy="1569660"/>
          </a:xfrm>
          <a:prstGeom prst="rect">
            <a:avLst/>
          </a:prstGeom>
        </p:spPr>
        <p:txBody>
          <a:bodyPr wrap="square">
            <a:spAutoFit/>
          </a:bodyPr>
          <a:lstStyle/>
          <a:p>
            <a:r>
              <a:rPr lang="en-CA" sz="1600" dirty="0">
                <a:solidFill>
                  <a:schemeClr val="bg2">
                    <a:lumMod val="50000"/>
                  </a:schemeClr>
                </a:solidFill>
                <a:latin typeface="Times New Roman" panose="02020603050405020304" pitchFamily="18" charset="0"/>
                <a:cs typeface="Times New Roman" panose="02020603050405020304" pitchFamily="18" charset="0"/>
              </a:rPr>
              <a:t>“The North American Observatory on Health Systems and Policies (NAO) is a collaborative partnership of interested researchers, research organizations, governments, and health organizations promoting evidence-informed health system policy decision-making.”  </a:t>
            </a:r>
            <a:r>
              <a:rPr lang="en-CA" sz="1050" dirty="0">
                <a:solidFill>
                  <a:schemeClr val="bg2">
                    <a:lumMod val="50000"/>
                  </a:schemeClr>
                </a:solidFill>
                <a:latin typeface="Times New Roman" panose="02020603050405020304" pitchFamily="18" charset="0"/>
                <a:cs typeface="Times New Roman" panose="02020603050405020304" pitchFamily="18" charset="0"/>
              </a:rPr>
              <a:t>-NAO Website</a:t>
            </a:r>
            <a:endParaRPr lang="en-US" sz="1600"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3" name="Recorded Sound" descr="Recorded Sound">
            <a:hlinkClick r:id="" action="ppaction://media"/>
            <a:extLst>
              <a:ext uri="{FF2B5EF4-FFF2-40B4-BE49-F238E27FC236}">
                <a16:creationId xmlns:a16="http://schemas.microsoft.com/office/drawing/2014/main" id="{0C4B05E4-447C-BC46-A530-317FEC3DD9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3189" y="4621268"/>
            <a:ext cx="290786" cy="290786"/>
          </a:xfrm>
          <a:prstGeom prst="rect">
            <a:avLst/>
          </a:prstGeom>
        </p:spPr>
      </p:pic>
      <p:pic>
        <p:nvPicPr>
          <p:cNvPr id="8" name="Audio 7">
            <a:hlinkClick r:id="" action="ppaction://media"/>
            <a:extLst>
              <a:ext uri="{FF2B5EF4-FFF2-40B4-BE49-F238E27FC236}">
                <a16:creationId xmlns:a16="http://schemas.microsoft.com/office/drawing/2014/main" id="{941B0EF3-9FF1-3F4E-A247-FAEDE51898C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4015830697"/>
      </p:ext>
    </p:extLst>
  </p:cSld>
  <p:clrMapOvr>
    <a:masterClrMapping/>
  </p:clrMapOvr>
  <mc:AlternateContent xmlns:mc="http://schemas.openxmlformats.org/markup-compatibility/2006" xmlns:p14="http://schemas.microsoft.com/office/powerpoint/2010/main">
    <mc:Choice Requires="p14">
      <p:transition spd="slow" p14:dur="2000" advTm="38974"/>
    </mc:Choice>
    <mc:Fallback xmlns="">
      <p:transition spd="slow" advTm="38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51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527" objId="3"/>
        <p14:stopEvt time="36351"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B1673C2-521E-AE4C-8962-8E18193447A2}"/>
              </a:ext>
            </a:extLst>
          </p:cNvPr>
          <p:cNvSpPr/>
          <p:nvPr/>
        </p:nvSpPr>
        <p:spPr>
          <a:xfrm>
            <a:off x="471268" y="879230"/>
            <a:ext cx="302455" cy="77373"/>
          </a:xfrm>
          <a:prstGeom prst="roundRect">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F1CFA92F-9143-9046-AC52-57D83E9517C5}"/>
              </a:ext>
            </a:extLst>
          </p:cNvPr>
          <p:cNvSpPr/>
          <p:nvPr/>
        </p:nvSpPr>
        <p:spPr>
          <a:xfrm>
            <a:off x="8729002" y="696351"/>
            <a:ext cx="168813" cy="45719"/>
          </a:xfrm>
          <a:prstGeom prst="roundRect">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5">
            <a:extLst>
              <a:ext uri="{FF2B5EF4-FFF2-40B4-BE49-F238E27FC236}">
                <a16:creationId xmlns:a16="http://schemas.microsoft.com/office/drawing/2014/main" id="{1F9E4147-C318-A540-845D-4C17C926FA6C}"/>
              </a:ext>
            </a:extLst>
          </p:cNvPr>
          <p:cNvSpPr>
            <a:spLocks/>
          </p:cNvSpPr>
          <p:nvPr/>
        </p:nvSpPr>
        <p:spPr bwMode="auto">
          <a:xfrm>
            <a:off x="490449" y="302942"/>
            <a:ext cx="4285945" cy="56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4400" b="1" dirty="0">
                <a:latin typeface="Angsana New" panose="02020603050405020304" pitchFamily="18" charset="-34"/>
                <a:ea typeface="Roboto Light" panose="02000000000000000000" pitchFamily="2" charset="0"/>
                <a:cs typeface="Angsana New" panose="02020603050405020304" pitchFamily="18" charset="-34"/>
                <a:sym typeface="Bebas Neue" charset="0"/>
              </a:rPr>
              <a:t>THEIR WORK</a:t>
            </a:r>
          </a:p>
        </p:txBody>
      </p:sp>
      <p:sp>
        <p:nvSpPr>
          <p:cNvPr id="6" name="Rectangle 5">
            <a:extLst>
              <a:ext uri="{FF2B5EF4-FFF2-40B4-BE49-F238E27FC236}">
                <a16:creationId xmlns:a16="http://schemas.microsoft.com/office/drawing/2014/main" id="{6B78612C-FC44-8F40-85D5-366862E48340}"/>
              </a:ext>
            </a:extLst>
          </p:cNvPr>
          <p:cNvSpPr>
            <a:spLocks/>
          </p:cNvSpPr>
          <p:nvPr/>
        </p:nvSpPr>
        <p:spPr bwMode="auto">
          <a:xfrm>
            <a:off x="3379777" y="1344421"/>
            <a:ext cx="2325966" cy="32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dirty="0">
                <a:solidFill>
                  <a:srgbClr val="226FB1"/>
                </a:solidFill>
                <a:latin typeface="Times New Roman" panose="02020603050405020304" pitchFamily="18" charset="0"/>
                <a:ea typeface="Roboto Light" panose="02000000000000000000" pitchFamily="2" charset="0"/>
                <a:cs typeface="Times New Roman" panose="02020603050405020304" pitchFamily="18" charset="0"/>
                <a:sym typeface="Bebas Neue" charset="0"/>
              </a:rPr>
              <a:t>WHAT THEY OFFER </a:t>
            </a:r>
          </a:p>
        </p:txBody>
      </p:sp>
      <p:grpSp>
        <p:nvGrpSpPr>
          <p:cNvPr id="7" name="Group 6">
            <a:extLst>
              <a:ext uri="{FF2B5EF4-FFF2-40B4-BE49-F238E27FC236}">
                <a16:creationId xmlns:a16="http://schemas.microsoft.com/office/drawing/2014/main" id="{95CF019D-A9B2-4743-B36E-6E331BE1638B}"/>
              </a:ext>
            </a:extLst>
          </p:cNvPr>
          <p:cNvGrpSpPr/>
          <p:nvPr/>
        </p:nvGrpSpPr>
        <p:grpSpPr>
          <a:xfrm>
            <a:off x="2076363" y="1826897"/>
            <a:ext cx="2495637" cy="376125"/>
            <a:chOff x="851427" y="2390061"/>
            <a:chExt cx="1788119" cy="376125"/>
          </a:xfrm>
        </p:grpSpPr>
        <p:sp>
          <p:nvSpPr>
            <p:cNvPr id="8" name="Oval 7">
              <a:extLst>
                <a:ext uri="{FF2B5EF4-FFF2-40B4-BE49-F238E27FC236}">
                  <a16:creationId xmlns:a16="http://schemas.microsoft.com/office/drawing/2014/main" id="{B68D55E5-989E-B14E-B378-379EDF890980}"/>
                </a:ext>
              </a:extLst>
            </p:cNvPr>
            <p:cNvSpPr/>
            <p:nvPr/>
          </p:nvSpPr>
          <p:spPr>
            <a:xfrm>
              <a:off x="851427" y="2416183"/>
              <a:ext cx="115011" cy="164707"/>
            </a:xfrm>
            <a:prstGeom prst="ellipse">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63B762A0-9A6F-BF43-BD77-BE772C3DCAB5}"/>
                </a:ext>
              </a:extLst>
            </p:cNvPr>
            <p:cNvSpPr>
              <a:spLocks/>
            </p:cNvSpPr>
            <p:nvPr/>
          </p:nvSpPr>
          <p:spPr bwMode="auto">
            <a:xfrm>
              <a:off x="1065913" y="2390061"/>
              <a:ext cx="1573633" cy="37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600" dirty="0">
                  <a:latin typeface="Times New Roman" panose="02020603050405020304" pitchFamily="18" charset="0"/>
                  <a:ea typeface="Roboto" panose="02000000000000000000" pitchFamily="2" charset="0"/>
                  <a:cs typeface="Times New Roman" panose="02020603050405020304" pitchFamily="18" charset="0"/>
                  <a:sym typeface="Bebas Neue" charset="0"/>
                </a:rPr>
                <a:t>Comparative health systems and policy studies </a:t>
              </a:r>
            </a:p>
          </p:txBody>
        </p:sp>
      </p:grpSp>
      <p:sp>
        <p:nvSpPr>
          <p:cNvPr id="37" name="Rectangle 5">
            <a:extLst>
              <a:ext uri="{FF2B5EF4-FFF2-40B4-BE49-F238E27FC236}">
                <a16:creationId xmlns:a16="http://schemas.microsoft.com/office/drawing/2014/main" id="{95C43EBA-5EF8-6646-8F4B-D92696BE7718}"/>
              </a:ext>
            </a:extLst>
          </p:cNvPr>
          <p:cNvSpPr>
            <a:spLocks/>
          </p:cNvSpPr>
          <p:nvPr/>
        </p:nvSpPr>
        <p:spPr bwMode="auto">
          <a:xfrm>
            <a:off x="3931644" y="3238909"/>
            <a:ext cx="1489962" cy="27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dirty="0">
                <a:solidFill>
                  <a:srgbClr val="226FB1"/>
                </a:solidFill>
                <a:latin typeface="Times New Roman" panose="02020603050405020304" pitchFamily="18" charset="0"/>
                <a:ea typeface="Roboto Light" panose="02000000000000000000" pitchFamily="2" charset="0"/>
                <a:cs typeface="Times New Roman" panose="02020603050405020304" pitchFamily="18" charset="0"/>
                <a:sym typeface="Bebas Neue" charset="0"/>
              </a:rPr>
              <a:t>OBJECTIVES</a:t>
            </a:r>
          </a:p>
        </p:txBody>
      </p:sp>
      <p:sp>
        <p:nvSpPr>
          <p:cNvPr id="38" name="Rectangle 37">
            <a:extLst>
              <a:ext uri="{FF2B5EF4-FFF2-40B4-BE49-F238E27FC236}">
                <a16:creationId xmlns:a16="http://schemas.microsoft.com/office/drawing/2014/main" id="{4E9F4734-A72A-EE4B-B06E-74F5D929BEEB}"/>
              </a:ext>
            </a:extLst>
          </p:cNvPr>
          <p:cNvSpPr>
            <a:spLocks/>
          </p:cNvSpPr>
          <p:nvPr/>
        </p:nvSpPr>
        <p:spPr bwMode="auto">
          <a:xfrm>
            <a:off x="1383099" y="3778530"/>
            <a:ext cx="6131615" cy="869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lnSpc>
                <a:spcPct val="120000"/>
              </a:lnSpc>
            </a:pPr>
            <a:r>
              <a:rPr lang="en-US" sz="1600" dirty="0">
                <a:solidFill>
                  <a:schemeClr val="bg1">
                    <a:lumMod val="50000"/>
                  </a:schemeClr>
                </a:solidFill>
                <a:latin typeface="Times New Roman" panose="02020603050405020304" pitchFamily="18" charset="0"/>
                <a:ea typeface="Roboto" panose="02000000000000000000" pitchFamily="2" charset="0"/>
                <a:cs typeface="Times New Roman" panose="02020603050405020304" pitchFamily="18" charset="0"/>
                <a:sym typeface="Lato Light" charset="0"/>
              </a:rPr>
              <a:t>The NAO aims to establish a health systems research network in North America to collect, analyze and disseminate research on health care policies and reforms. They aim to create rapid responses for governments to obtain environmental scans or analyses of policies.  </a:t>
            </a:r>
          </a:p>
        </p:txBody>
      </p:sp>
      <p:grpSp>
        <p:nvGrpSpPr>
          <p:cNvPr id="39" name="Group 38">
            <a:extLst>
              <a:ext uri="{FF2B5EF4-FFF2-40B4-BE49-F238E27FC236}">
                <a16:creationId xmlns:a16="http://schemas.microsoft.com/office/drawing/2014/main" id="{6DC4233F-3A8E-9A49-AEFB-67030825763B}"/>
              </a:ext>
            </a:extLst>
          </p:cNvPr>
          <p:cNvGrpSpPr/>
          <p:nvPr/>
        </p:nvGrpSpPr>
        <p:grpSpPr>
          <a:xfrm>
            <a:off x="3554598" y="3248000"/>
            <a:ext cx="249381" cy="249381"/>
            <a:chOff x="498687" y="3369809"/>
            <a:chExt cx="249381" cy="249381"/>
          </a:xfrm>
        </p:grpSpPr>
        <p:sp>
          <p:nvSpPr>
            <p:cNvPr id="40" name="Rectangle 39">
              <a:extLst>
                <a:ext uri="{FF2B5EF4-FFF2-40B4-BE49-F238E27FC236}">
                  <a16:creationId xmlns:a16="http://schemas.microsoft.com/office/drawing/2014/main" id="{70A47996-B289-CE4F-A752-EB304D0EAB39}"/>
                </a:ext>
              </a:extLst>
            </p:cNvPr>
            <p:cNvSpPr/>
            <p:nvPr/>
          </p:nvSpPr>
          <p:spPr>
            <a:xfrm>
              <a:off x="498687" y="3369809"/>
              <a:ext cx="249381" cy="249381"/>
            </a:xfrm>
            <a:prstGeom prst="rect">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5">
              <a:extLst>
                <a:ext uri="{FF2B5EF4-FFF2-40B4-BE49-F238E27FC236}">
                  <a16:creationId xmlns:a16="http://schemas.microsoft.com/office/drawing/2014/main" id="{29B943AB-FD1B-4A45-B009-9FB41183E384}"/>
                </a:ext>
              </a:extLst>
            </p:cNvPr>
            <p:cNvSpPr>
              <a:spLocks noEditPoints="1"/>
            </p:cNvSpPr>
            <p:nvPr/>
          </p:nvSpPr>
          <p:spPr bwMode="auto">
            <a:xfrm>
              <a:off x="562062" y="3405962"/>
              <a:ext cx="125835" cy="171116"/>
            </a:xfrm>
            <a:custGeom>
              <a:avLst/>
              <a:gdLst>
                <a:gd name="T0" fmla="*/ 162 w 212"/>
                <a:gd name="T1" fmla="*/ 0 h 287"/>
                <a:gd name="T2" fmla="*/ 18 w 212"/>
                <a:gd name="T3" fmla="*/ 0 h 287"/>
                <a:gd name="T4" fmla="*/ 0 w 212"/>
                <a:gd name="T5" fmla="*/ 18 h 287"/>
                <a:gd name="T6" fmla="*/ 0 w 212"/>
                <a:gd name="T7" fmla="*/ 269 h 287"/>
                <a:gd name="T8" fmla="*/ 18 w 212"/>
                <a:gd name="T9" fmla="*/ 287 h 287"/>
                <a:gd name="T10" fmla="*/ 195 w 212"/>
                <a:gd name="T11" fmla="*/ 287 h 287"/>
                <a:gd name="T12" fmla="*/ 212 w 212"/>
                <a:gd name="T13" fmla="*/ 269 h 287"/>
                <a:gd name="T14" fmla="*/ 212 w 212"/>
                <a:gd name="T15" fmla="*/ 54 h 287"/>
                <a:gd name="T16" fmla="*/ 162 w 212"/>
                <a:gd name="T17" fmla="*/ 0 h 287"/>
                <a:gd name="T18" fmla="*/ 166 w 212"/>
                <a:gd name="T19" fmla="*/ 26 h 287"/>
                <a:gd name="T20" fmla="*/ 188 w 212"/>
                <a:gd name="T21" fmla="*/ 50 h 287"/>
                <a:gd name="T22" fmla="*/ 166 w 212"/>
                <a:gd name="T23" fmla="*/ 50 h 287"/>
                <a:gd name="T24" fmla="*/ 166 w 212"/>
                <a:gd name="T25" fmla="*/ 26 h 287"/>
                <a:gd name="T26" fmla="*/ 198 w 212"/>
                <a:gd name="T27" fmla="*/ 269 h 287"/>
                <a:gd name="T28" fmla="*/ 195 w 212"/>
                <a:gd name="T29" fmla="*/ 272 h 287"/>
                <a:gd name="T30" fmla="*/ 18 w 212"/>
                <a:gd name="T31" fmla="*/ 272 h 287"/>
                <a:gd name="T32" fmla="*/ 15 w 212"/>
                <a:gd name="T33" fmla="*/ 269 h 287"/>
                <a:gd name="T34" fmla="*/ 15 w 212"/>
                <a:gd name="T35" fmla="*/ 18 h 287"/>
                <a:gd name="T36" fmla="*/ 18 w 212"/>
                <a:gd name="T37" fmla="*/ 15 h 287"/>
                <a:gd name="T38" fmla="*/ 152 w 212"/>
                <a:gd name="T39" fmla="*/ 15 h 287"/>
                <a:gd name="T40" fmla="*/ 152 w 212"/>
                <a:gd name="T41" fmla="*/ 58 h 287"/>
                <a:gd name="T42" fmla="*/ 159 w 212"/>
                <a:gd name="T43" fmla="*/ 65 h 287"/>
                <a:gd name="T44" fmla="*/ 198 w 212"/>
                <a:gd name="T45" fmla="*/ 65 h 287"/>
                <a:gd name="T46" fmla="*/ 198 w 212"/>
                <a:gd name="T47" fmla="*/ 269 h 287"/>
                <a:gd name="T48" fmla="*/ 41 w 212"/>
                <a:gd name="T49" fmla="*/ 79 h 287"/>
                <a:gd name="T50" fmla="*/ 167 w 212"/>
                <a:gd name="T51" fmla="*/ 79 h 287"/>
                <a:gd name="T52" fmla="*/ 172 w 212"/>
                <a:gd name="T53" fmla="*/ 84 h 287"/>
                <a:gd name="T54" fmla="*/ 167 w 212"/>
                <a:gd name="T55" fmla="*/ 90 h 287"/>
                <a:gd name="T56" fmla="*/ 41 w 212"/>
                <a:gd name="T57" fmla="*/ 90 h 287"/>
                <a:gd name="T58" fmla="*/ 36 w 212"/>
                <a:gd name="T59" fmla="*/ 84 h 287"/>
                <a:gd name="T60" fmla="*/ 41 w 212"/>
                <a:gd name="T61" fmla="*/ 79 h 287"/>
                <a:gd name="T62" fmla="*/ 172 w 212"/>
                <a:gd name="T63" fmla="*/ 121 h 287"/>
                <a:gd name="T64" fmla="*/ 167 w 212"/>
                <a:gd name="T65" fmla="*/ 127 h 287"/>
                <a:gd name="T66" fmla="*/ 41 w 212"/>
                <a:gd name="T67" fmla="*/ 127 h 287"/>
                <a:gd name="T68" fmla="*/ 36 w 212"/>
                <a:gd name="T69" fmla="*/ 121 h 287"/>
                <a:gd name="T70" fmla="*/ 41 w 212"/>
                <a:gd name="T71" fmla="*/ 116 h 287"/>
                <a:gd name="T72" fmla="*/ 167 w 212"/>
                <a:gd name="T73" fmla="*/ 116 h 287"/>
                <a:gd name="T74" fmla="*/ 172 w 212"/>
                <a:gd name="T75" fmla="*/ 121 h 287"/>
                <a:gd name="T76" fmla="*/ 172 w 212"/>
                <a:gd name="T77" fmla="*/ 157 h 287"/>
                <a:gd name="T78" fmla="*/ 167 w 212"/>
                <a:gd name="T79" fmla="*/ 163 h 287"/>
                <a:gd name="T80" fmla="*/ 41 w 212"/>
                <a:gd name="T81" fmla="*/ 163 h 287"/>
                <a:gd name="T82" fmla="*/ 36 w 212"/>
                <a:gd name="T83" fmla="*/ 157 h 287"/>
                <a:gd name="T84" fmla="*/ 41 w 212"/>
                <a:gd name="T85" fmla="*/ 152 h 287"/>
                <a:gd name="T86" fmla="*/ 167 w 212"/>
                <a:gd name="T87" fmla="*/ 152 h 287"/>
                <a:gd name="T88" fmla="*/ 172 w 212"/>
                <a:gd name="T89" fmla="*/ 157 h 287"/>
                <a:gd name="T90" fmla="*/ 172 w 212"/>
                <a:gd name="T91" fmla="*/ 194 h 287"/>
                <a:gd name="T92" fmla="*/ 167 w 212"/>
                <a:gd name="T93" fmla="*/ 199 h 287"/>
                <a:gd name="T94" fmla="*/ 41 w 212"/>
                <a:gd name="T95" fmla="*/ 199 h 287"/>
                <a:gd name="T96" fmla="*/ 36 w 212"/>
                <a:gd name="T97" fmla="*/ 194 h 287"/>
                <a:gd name="T98" fmla="*/ 41 w 212"/>
                <a:gd name="T99" fmla="*/ 188 h 287"/>
                <a:gd name="T100" fmla="*/ 167 w 212"/>
                <a:gd name="T101" fmla="*/ 188 h 287"/>
                <a:gd name="T102" fmla="*/ 172 w 212"/>
                <a:gd name="T103" fmla="*/ 19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2" h="287">
                  <a:moveTo>
                    <a:pt x="162" y="0"/>
                  </a:moveTo>
                  <a:cubicBezTo>
                    <a:pt x="18" y="0"/>
                    <a:pt x="18" y="0"/>
                    <a:pt x="18" y="0"/>
                  </a:cubicBezTo>
                  <a:cubicBezTo>
                    <a:pt x="8" y="0"/>
                    <a:pt x="0" y="8"/>
                    <a:pt x="0" y="18"/>
                  </a:cubicBezTo>
                  <a:cubicBezTo>
                    <a:pt x="0" y="269"/>
                    <a:pt x="0" y="269"/>
                    <a:pt x="0" y="269"/>
                  </a:cubicBezTo>
                  <a:cubicBezTo>
                    <a:pt x="0" y="279"/>
                    <a:pt x="8" y="287"/>
                    <a:pt x="18" y="287"/>
                  </a:cubicBezTo>
                  <a:cubicBezTo>
                    <a:pt x="195" y="287"/>
                    <a:pt x="195" y="287"/>
                    <a:pt x="195" y="287"/>
                  </a:cubicBezTo>
                  <a:cubicBezTo>
                    <a:pt x="204" y="287"/>
                    <a:pt x="212" y="279"/>
                    <a:pt x="212" y="269"/>
                  </a:cubicBezTo>
                  <a:cubicBezTo>
                    <a:pt x="212" y="54"/>
                    <a:pt x="212" y="54"/>
                    <a:pt x="212" y="54"/>
                  </a:cubicBezTo>
                  <a:lnTo>
                    <a:pt x="162" y="0"/>
                  </a:lnTo>
                  <a:close/>
                  <a:moveTo>
                    <a:pt x="166" y="26"/>
                  </a:moveTo>
                  <a:cubicBezTo>
                    <a:pt x="188" y="50"/>
                    <a:pt x="188" y="50"/>
                    <a:pt x="188" y="50"/>
                  </a:cubicBezTo>
                  <a:cubicBezTo>
                    <a:pt x="166" y="50"/>
                    <a:pt x="166" y="50"/>
                    <a:pt x="166" y="50"/>
                  </a:cubicBezTo>
                  <a:lnTo>
                    <a:pt x="166" y="26"/>
                  </a:lnTo>
                  <a:close/>
                  <a:moveTo>
                    <a:pt x="198" y="269"/>
                  </a:moveTo>
                  <a:cubicBezTo>
                    <a:pt x="198" y="271"/>
                    <a:pt x="196" y="272"/>
                    <a:pt x="195" y="272"/>
                  </a:cubicBezTo>
                  <a:cubicBezTo>
                    <a:pt x="18" y="272"/>
                    <a:pt x="18" y="272"/>
                    <a:pt x="18" y="272"/>
                  </a:cubicBezTo>
                  <a:cubicBezTo>
                    <a:pt x="16" y="272"/>
                    <a:pt x="15" y="271"/>
                    <a:pt x="15" y="269"/>
                  </a:cubicBezTo>
                  <a:cubicBezTo>
                    <a:pt x="15" y="18"/>
                    <a:pt x="15" y="18"/>
                    <a:pt x="15" y="18"/>
                  </a:cubicBezTo>
                  <a:cubicBezTo>
                    <a:pt x="15" y="16"/>
                    <a:pt x="16" y="15"/>
                    <a:pt x="18" y="15"/>
                  </a:cubicBezTo>
                  <a:cubicBezTo>
                    <a:pt x="152" y="15"/>
                    <a:pt x="152" y="15"/>
                    <a:pt x="152" y="15"/>
                  </a:cubicBezTo>
                  <a:cubicBezTo>
                    <a:pt x="152" y="58"/>
                    <a:pt x="152" y="58"/>
                    <a:pt x="152" y="58"/>
                  </a:cubicBezTo>
                  <a:cubicBezTo>
                    <a:pt x="152" y="62"/>
                    <a:pt x="155" y="65"/>
                    <a:pt x="159" y="65"/>
                  </a:cubicBezTo>
                  <a:cubicBezTo>
                    <a:pt x="198" y="65"/>
                    <a:pt x="198" y="65"/>
                    <a:pt x="198" y="65"/>
                  </a:cubicBezTo>
                  <a:lnTo>
                    <a:pt x="198" y="269"/>
                  </a:lnTo>
                  <a:close/>
                  <a:moveTo>
                    <a:pt x="41" y="79"/>
                  </a:moveTo>
                  <a:cubicBezTo>
                    <a:pt x="167" y="79"/>
                    <a:pt x="167" y="79"/>
                    <a:pt x="167" y="79"/>
                  </a:cubicBezTo>
                  <a:cubicBezTo>
                    <a:pt x="170" y="79"/>
                    <a:pt x="172" y="81"/>
                    <a:pt x="172" y="84"/>
                  </a:cubicBezTo>
                  <a:cubicBezTo>
                    <a:pt x="172" y="87"/>
                    <a:pt x="170" y="90"/>
                    <a:pt x="167" y="90"/>
                  </a:cubicBezTo>
                  <a:cubicBezTo>
                    <a:pt x="41" y="90"/>
                    <a:pt x="41" y="90"/>
                    <a:pt x="41" y="90"/>
                  </a:cubicBezTo>
                  <a:cubicBezTo>
                    <a:pt x="38" y="90"/>
                    <a:pt x="36" y="87"/>
                    <a:pt x="36" y="84"/>
                  </a:cubicBezTo>
                  <a:cubicBezTo>
                    <a:pt x="36" y="81"/>
                    <a:pt x="38" y="79"/>
                    <a:pt x="41" y="79"/>
                  </a:cubicBezTo>
                  <a:close/>
                  <a:moveTo>
                    <a:pt x="172" y="121"/>
                  </a:moveTo>
                  <a:cubicBezTo>
                    <a:pt x="172" y="124"/>
                    <a:pt x="170" y="127"/>
                    <a:pt x="167" y="127"/>
                  </a:cubicBezTo>
                  <a:cubicBezTo>
                    <a:pt x="41" y="127"/>
                    <a:pt x="41" y="127"/>
                    <a:pt x="41" y="127"/>
                  </a:cubicBezTo>
                  <a:cubicBezTo>
                    <a:pt x="38" y="127"/>
                    <a:pt x="36" y="124"/>
                    <a:pt x="36" y="121"/>
                  </a:cubicBezTo>
                  <a:cubicBezTo>
                    <a:pt x="36" y="118"/>
                    <a:pt x="38" y="116"/>
                    <a:pt x="41" y="116"/>
                  </a:cubicBezTo>
                  <a:cubicBezTo>
                    <a:pt x="167" y="116"/>
                    <a:pt x="167" y="116"/>
                    <a:pt x="167" y="116"/>
                  </a:cubicBezTo>
                  <a:cubicBezTo>
                    <a:pt x="170" y="116"/>
                    <a:pt x="172" y="118"/>
                    <a:pt x="172" y="121"/>
                  </a:cubicBezTo>
                  <a:close/>
                  <a:moveTo>
                    <a:pt x="172" y="157"/>
                  </a:moveTo>
                  <a:cubicBezTo>
                    <a:pt x="172" y="160"/>
                    <a:pt x="170" y="163"/>
                    <a:pt x="167" y="163"/>
                  </a:cubicBezTo>
                  <a:cubicBezTo>
                    <a:pt x="41" y="163"/>
                    <a:pt x="41" y="163"/>
                    <a:pt x="41" y="163"/>
                  </a:cubicBezTo>
                  <a:cubicBezTo>
                    <a:pt x="38" y="163"/>
                    <a:pt x="36" y="160"/>
                    <a:pt x="36" y="157"/>
                  </a:cubicBezTo>
                  <a:cubicBezTo>
                    <a:pt x="36" y="154"/>
                    <a:pt x="38" y="152"/>
                    <a:pt x="41" y="152"/>
                  </a:cubicBezTo>
                  <a:cubicBezTo>
                    <a:pt x="167" y="152"/>
                    <a:pt x="167" y="152"/>
                    <a:pt x="167" y="152"/>
                  </a:cubicBezTo>
                  <a:cubicBezTo>
                    <a:pt x="170" y="152"/>
                    <a:pt x="172" y="154"/>
                    <a:pt x="172" y="157"/>
                  </a:cubicBezTo>
                  <a:close/>
                  <a:moveTo>
                    <a:pt x="172" y="194"/>
                  </a:moveTo>
                  <a:cubicBezTo>
                    <a:pt x="172" y="197"/>
                    <a:pt x="170" y="199"/>
                    <a:pt x="167" y="199"/>
                  </a:cubicBezTo>
                  <a:cubicBezTo>
                    <a:pt x="41" y="199"/>
                    <a:pt x="41" y="199"/>
                    <a:pt x="41" y="199"/>
                  </a:cubicBezTo>
                  <a:cubicBezTo>
                    <a:pt x="38" y="199"/>
                    <a:pt x="36" y="197"/>
                    <a:pt x="36" y="194"/>
                  </a:cubicBezTo>
                  <a:cubicBezTo>
                    <a:pt x="36" y="191"/>
                    <a:pt x="38" y="188"/>
                    <a:pt x="41" y="188"/>
                  </a:cubicBezTo>
                  <a:cubicBezTo>
                    <a:pt x="167" y="188"/>
                    <a:pt x="167" y="188"/>
                    <a:pt x="167" y="188"/>
                  </a:cubicBezTo>
                  <a:cubicBezTo>
                    <a:pt x="170" y="188"/>
                    <a:pt x="172" y="191"/>
                    <a:pt x="172" y="19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2" name="Group 41">
            <a:extLst>
              <a:ext uri="{FF2B5EF4-FFF2-40B4-BE49-F238E27FC236}">
                <a16:creationId xmlns:a16="http://schemas.microsoft.com/office/drawing/2014/main" id="{7B02BF4F-32FA-5E45-826F-2316498EBBB7}"/>
              </a:ext>
            </a:extLst>
          </p:cNvPr>
          <p:cNvGrpSpPr/>
          <p:nvPr/>
        </p:nvGrpSpPr>
        <p:grpSpPr>
          <a:xfrm>
            <a:off x="3002731" y="1353512"/>
            <a:ext cx="249381" cy="249381"/>
            <a:chOff x="498687" y="1499064"/>
            <a:chExt cx="249381" cy="249381"/>
          </a:xfrm>
        </p:grpSpPr>
        <p:sp>
          <p:nvSpPr>
            <p:cNvPr id="43" name="Rectangle 42">
              <a:extLst>
                <a:ext uri="{FF2B5EF4-FFF2-40B4-BE49-F238E27FC236}">
                  <a16:creationId xmlns:a16="http://schemas.microsoft.com/office/drawing/2014/main" id="{7F9D3506-4727-6844-8049-2C871113A9BE}"/>
                </a:ext>
              </a:extLst>
            </p:cNvPr>
            <p:cNvSpPr/>
            <p:nvPr/>
          </p:nvSpPr>
          <p:spPr>
            <a:xfrm>
              <a:off x="498687" y="1499064"/>
              <a:ext cx="249381" cy="249381"/>
            </a:xfrm>
            <a:prstGeom prst="rect">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6">
              <a:extLst>
                <a:ext uri="{FF2B5EF4-FFF2-40B4-BE49-F238E27FC236}">
                  <a16:creationId xmlns:a16="http://schemas.microsoft.com/office/drawing/2014/main" id="{83E7B776-E76A-3F4E-8995-2EDA58643C38}"/>
                </a:ext>
              </a:extLst>
            </p:cNvPr>
            <p:cNvSpPr>
              <a:spLocks noEditPoints="1"/>
            </p:cNvSpPr>
            <p:nvPr/>
          </p:nvSpPr>
          <p:spPr bwMode="auto">
            <a:xfrm>
              <a:off x="537723" y="1547576"/>
              <a:ext cx="158563" cy="138611"/>
            </a:xfrm>
            <a:custGeom>
              <a:avLst/>
              <a:gdLst>
                <a:gd name="T0" fmla="*/ 42 w 255"/>
                <a:gd name="T1" fmla="*/ 23 h 221"/>
                <a:gd name="T2" fmla="*/ 12 w 255"/>
                <a:gd name="T3" fmla="*/ 4 h 221"/>
                <a:gd name="T4" fmla="*/ 0 w 255"/>
                <a:gd name="T5" fmla="*/ 10 h 221"/>
                <a:gd name="T6" fmla="*/ 0 w 255"/>
                <a:gd name="T7" fmla="*/ 50 h 221"/>
                <a:gd name="T8" fmla="*/ 12 w 255"/>
                <a:gd name="T9" fmla="*/ 56 h 221"/>
                <a:gd name="T10" fmla="*/ 42 w 255"/>
                <a:gd name="T11" fmla="*/ 37 h 221"/>
                <a:gd name="T12" fmla="*/ 42 w 255"/>
                <a:gd name="T13" fmla="*/ 23 h 221"/>
                <a:gd name="T14" fmla="*/ 241 w 255"/>
                <a:gd name="T15" fmla="*/ 10 h 221"/>
                <a:gd name="T16" fmla="*/ 81 w 255"/>
                <a:gd name="T17" fmla="*/ 10 h 221"/>
                <a:gd name="T18" fmla="*/ 67 w 255"/>
                <a:gd name="T19" fmla="*/ 23 h 221"/>
                <a:gd name="T20" fmla="*/ 67 w 255"/>
                <a:gd name="T21" fmla="*/ 37 h 221"/>
                <a:gd name="T22" fmla="*/ 81 w 255"/>
                <a:gd name="T23" fmla="*/ 50 h 221"/>
                <a:gd name="T24" fmla="*/ 241 w 255"/>
                <a:gd name="T25" fmla="*/ 50 h 221"/>
                <a:gd name="T26" fmla="*/ 255 w 255"/>
                <a:gd name="T27" fmla="*/ 37 h 221"/>
                <a:gd name="T28" fmla="*/ 255 w 255"/>
                <a:gd name="T29" fmla="*/ 23 h 221"/>
                <a:gd name="T30" fmla="*/ 241 w 255"/>
                <a:gd name="T31" fmla="*/ 10 h 221"/>
                <a:gd name="T32" fmla="*/ 12 w 255"/>
                <a:gd name="T33" fmla="*/ 137 h 221"/>
                <a:gd name="T34" fmla="*/ 42 w 255"/>
                <a:gd name="T35" fmla="*/ 118 h 221"/>
                <a:gd name="T36" fmla="*/ 42 w 255"/>
                <a:gd name="T37" fmla="*/ 104 h 221"/>
                <a:gd name="T38" fmla="*/ 12 w 255"/>
                <a:gd name="T39" fmla="*/ 90 h 221"/>
                <a:gd name="T40" fmla="*/ 0 w 255"/>
                <a:gd name="T41" fmla="*/ 97 h 221"/>
                <a:gd name="T42" fmla="*/ 0 w 255"/>
                <a:gd name="T43" fmla="*/ 131 h 221"/>
                <a:gd name="T44" fmla="*/ 12 w 255"/>
                <a:gd name="T45" fmla="*/ 137 h 221"/>
                <a:gd name="T46" fmla="*/ 241 w 255"/>
                <a:gd name="T47" fmla="*/ 90 h 221"/>
                <a:gd name="T48" fmla="*/ 81 w 255"/>
                <a:gd name="T49" fmla="*/ 90 h 221"/>
                <a:gd name="T50" fmla="*/ 67 w 255"/>
                <a:gd name="T51" fmla="*/ 104 h 221"/>
                <a:gd name="T52" fmla="*/ 67 w 255"/>
                <a:gd name="T53" fmla="*/ 117 h 221"/>
                <a:gd name="T54" fmla="*/ 81 w 255"/>
                <a:gd name="T55" fmla="*/ 131 h 221"/>
                <a:gd name="T56" fmla="*/ 241 w 255"/>
                <a:gd name="T57" fmla="*/ 131 h 221"/>
                <a:gd name="T58" fmla="*/ 255 w 255"/>
                <a:gd name="T59" fmla="*/ 117 h 221"/>
                <a:gd name="T60" fmla="*/ 255 w 255"/>
                <a:gd name="T61" fmla="*/ 104 h 221"/>
                <a:gd name="T62" fmla="*/ 241 w 255"/>
                <a:gd name="T63" fmla="*/ 90 h 221"/>
                <a:gd name="T64" fmla="*/ 42 w 255"/>
                <a:gd name="T65" fmla="*/ 184 h 221"/>
                <a:gd name="T66" fmla="*/ 12 w 255"/>
                <a:gd name="T67" fmla="*/ 164 h 221"/>
                <a:gd name="T68" fmla="*/ 0 w 255"/>
                <a:gd name="T69" fmla="*/ 171 h 221"/>
                <a:gd name="T70" fmla="*/ 0 w 255"/>
                <a:gd name="T71" fmla="*/ 211 h 221"/>
                <a:gd name="T72" fmla="*/ 12 w 255"/>
                <a:gd name="T73" fmla="*/ 217 h 221"/>
                <a:gd name="T74" fmla="*/ 42 w 255"/>
                <a:gd name="T75" fmla="*/ 198 h 221"/>
                <a:gd name="T76" fmla="*/ 42 w 255"/>
                <a:gd name="T77" fmla="*/ 184 h 221"/>
                <a:gd name="T78" fmla="*/ 241 w 255"/>
                <a:gd name="T79" fmla="*/ 171 h 221"/>
                <a:gd name="T80" fmla="*/ 81 w 255"/>
                <a:gd name="T81" fmla="*/ 171 h 221"/>
                <a:gd name="T82" fmla="*/ 67 w 255"/>
                <a:gd name="T83" fmla="*/ 184 h 221"/>
                <a:gd name="T84" fmla="*/ 67 w 255"/>
                <a:gd name="T85" fmla="*/ 198 h 221"/>
                <a:gd name="T86" fmla="*/ 81 w 255"/>
                <a:gd name="T87" fmla="*/ 211 h 221"/>
                <a:gd name="T88" fmla="*/ 241 w 255"/>
                <a:gd name="T89" fmla="*/ 211 h 221"/>
                <a:gd name="T90" fmla="*/ 255 w 255"/>
                <a:gd name="T91" fmla="*/ 198 h 221"/>
                <a:gd name="T92" fmla="*/ 255 w 255"/>
                <a:gd name="T93" fmla="*/ 184 h 221"/>
                <a:gd name="T94" fmla="*/ 241 w 255"/>
                <a:gd name="T95" fmla="*/ 17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5" h="221">
                  <a:moveTo>
                    <a:pt x="42" y="23"/>
                  </a:moveTo>
                  <a:cubicBezTo>
                    <a:pt x="12" y="4"/>
                    <a:pt x="12" y="4"/>
                    <a:pt x="12" y="4"/>
                  </a:cubicBezTo>
                  <a:cubicBezTo>
                    <a:pt x="5" y="0"/>
                    <a:pt x="0" y="3"/>
                    <a:pt x="0" y="10"/>
                  </a:cubicBezTo>
                  <a:cubicBezTo>
                    <a:pt x="0" y="50"/>
                    <a:pt x="0" y="50"/>
                    <a:pt x="0" y="50"/>
                  </a:cubicBezTo>
                  <a:cubicBezTo>
                    <a:pt x="0" y="58"/>
                    <a:pt x="5" y="60"/>
                    <a:pt x="12" y="56"/>
                  </a:cubicBezTo>
                  <a:cubicBezTo>
                    <a:pt x="42" y="37"/>
                    <a:pt x="42" y="37"/>
                    <a:pt x="42" y="37"/>
                  </a:cubicBezTo>
                  <a:cubicBezTo>
                    <a:pt x="49" y="33"/>
                    <a:pt x="49" y="27"/>
                    <a:pt x="42" y="23"/>
                  </a:cubicBezTo>
                  <a:close/>
                  <a:moveTo>
                    <a:pt x="241" y="10"/>
                  </a:moveTo>
                  <a:cubicBezTo>
                    <a:pt x="81" y="10"/>
                    <a:pt x="81" y="10"/>
                    <a:pt x="81" y="10"/>
                  </a:cubicBezTo>
                  <a:cubicBezTo>
                    <a:pt x="73" y="10"/>
                    <a:pt x="67" y="16"/>
                    <a:pt x="67" y="23"/>
                  </a:cubicBezTo>
                  <a:cubicBezTo>
                    <a:pt x="67" y="37"/>
                    <a:pt x="67" y="37"/>
                    <a:pt x="67" y="37"/>
                  </a:cubicBezTo>
                  <a:cubicBezTo>
                    <a:pt x="67" y="44"/>
                    <a:pt x="73" y="50"/>
                    <a:pt x="81" y="50"/>
                  </a:cubicBezTo>
                  <a:cubicBezTo>
                    <a:pt x="241" y="50"/>
                    <a:pt x="241" y="50"/>
                    <a:pt x="241" y="50"/>
                  </a:cubicBezTo>
                  <a:cubicBezTo>
                    <a:pt x="249" y="50"/>
                    <a:pt x="255" y="44"/>
                    <a:pt x="255" y="37"/>
                  </a:cubicBezTo>
                  <a:cubicBezTo>
                    <a:pt x="255" y="23"/>
                    <a:pt x="255" y="23"/>
                    <a:pt x="255" y="23"/>
                  </a:cubicBezTo>
                  <a:cubicBezTo>
                    <a:pt x="255" y="16"/>
                    <a:pt x="249" y="10"/>
                    <a:pt x="241" y="10"/>
                  </a:cubicBezTo>
                  <a:close/>
                  <a:moveTo>
                    <a:pt x="12" y="137"/>
                  </a:moveTo>
                  <a:cubicBezTo>
                    <a:pt x="42" y="118"/>
                    <a:pt x="42" y="118"/>
                    <a:pt x="42" y="118"/>
                  </a:cubicBezTo>
                  <a:cubicBezTo>
                    <a:pt x="49" y="114"/>
                    <a:pt x="48" y="108"/>
                    <a:pt x="42" y="104"/>
                  </a:cubicBezTo>
                  <a:cubicBezTo>
                    <a:pt x="12" y="90"/>
                    <a:pt x="12" y="90"/>
                    <a:pt x="12" y="90"/>
                  </a:cubicBezTo>
                  <a:cubicBezTo>
                    <a:pt x="6" y="86"/>
                    <a:pt x="0" y="90"/>
                    <a:pt x="0" y="97"/>
                  </a:cubicBezTo>
                  <a:cubicBezTo>
                    <a:pt x="0" y="131"/>
                    <a:pt x="0" y="131"/>
                    <a:pt x="0" y="131"/>
                  </a:cubicBezTo>
                  <a:cubicBezTo>
                    <a:pt x="0" y="138"/>
                    <a:pt x="5" y="141"/>
                    <a:pt x="12" y="137"/>
                  </a:cubicBezTo>
                  <a:close/>
                  <a:moveTo>
                    <a:pt x="241" y="90"/>
                  </a:moveTo>
                  <a:cubicBezTo>
                    <a:pt x="81" y="90"/>
                    <a:pt x="81" y="90"/>
                    <a:pt x="81" y="90"/>
                  </a:cubicBezTo>
                  <a:cubicBezTo>
                    <a:pt x="73" y="90"/>
                    <a:pt x="67" y="96"/>
                    <a:pt x="67" y="104"/>
                  </a:cubicBezTo>
                  <a:cubicBezTo>
                    <a:pt x="67" y="117"/>
                    <a:pt x="67" y="117"/>
                    <a:pt x="67" y="117"/>
                  </a:cubicBezTo>
                  <a:cubicBezTo>
                    <a:pt x="67" y="125"/>
                    <a:pt x="73" y="131"/>
                    <a:pt x="81" y="131"/>
                  </a:cubicBezTo>
                  <a:cubicBezTo>
                    <a:pt x="241" y="131"/>
                    <a:pt x="241" y="131"/>
                    <a:pt x="241" y="131"/>
                  </a:cubicBezTo>
                  <a:cubicBezTo>
                    <a:pt x="249" y="131"/>
                    <a:pt x="255" y="125"/>
                    <a:pt x="255" y="117"/>
                  </a:cubicBezTo>
                  <a:cubicBezTo>
                    <a:pt x="255" y="104"/>
                    <a:pt x="255" y="104"/>
                    <a:pt x="255" y="104"/>
                  </a:cubicBezTo>
                  <a:cubicBezTo>
                    <a:pt x="255" y="96"/>
                    <a:pt x="249" y="90"/>
                    <a:pt x="241" y="90"/>
                  </a:cubicBezTo>
                  <a:close/>
                  <a:moveTo>
                    <a:pt x="42" y="184"/>
                  </a:moveTo>
                  <a:cubicBezTo>
                    <a:pt x="12" y="164"/>
                    <a:pt x="12" y="164"/>
                    <a:pt x="12" y="164"/>
                  </a:cubicBezTo>
                  <a:cubicBezTo>
                    <a:pt x="5" y="161"/>
                    <a:pt x="0" y="163"/>
                    <a:pt x="0" y="171"/>
                  </a:cubicBezTo>
                  <a:cubicBezTo>
                    <a:pt x="0" y="211"/>
                    <a:pt x="0" y="211"/>
                    <a:pt x="0" y="211"/>
                  </a:cubicBezTo>
                  <a:cubicBezTo>
                    <a:pt x="0" y="218"/>
                    <a:pt x="5" y="221"/>
                    <a:pt x="12" y="217"/>
                  </a:cubicBezTo>
                  <a:cubicBezTo>
                    <a:pt x="42" y="198"/>
                    <a:pt x="42" y="198"/>
                    <a:pt x="42" y="198"/>
                  </a:cubicBezTo>
                  <a:cubicBezTo>
                    <a:pt x="49" y="194"/>
                    <a:pt x="49" y="188"/>
                    <a:pt x="42" y="184"/>
                  </a:cubicBezTo>
                  <a:close/>
                  <a:moveTo>
                    <a:pt x="241" y="171"/>
                  </a:moveTo>
                  <a:cubicBezTo>
                    <a:pt x="81" y="171"/>
                    <a:pt x="81" y="171"/>
                    <a:pt x="81" y="171"/>
                  </a:cubicBezTo>
                  <a:cubicBezTo>
                    <a:pt x="73" y="171"/>
                    <a:pt x="67" y="177"/>
                    <a:pt x="67" y="184"/>
                  </a:cubicBezTo>
                  <a:cubicBezTo>
                    <a:pt x="67" y="198"/>
                    <a:pt x="67" y="198"/>
                    <a:pt x="67" y="198"/>
                  </a:cubicBezTo>
                  <a:cubicBezTo>
                    <a:pt x="67" y="205"/>
                    <a:pt x="73" y="211"/>
                    <a:pt x="81" y="211"/>
                  </a:cubicBezTo>
                  <a:cubicBezTo>
                    <a:pt x="241" y="211"/>
                    <a:pt x="241" y="211"/>
                    <a:pt x="241" y="211"/>
                  </a:cubicBezTo>
                  <a:cubicBezTo>
                    <a:pt x="249" y="211"/>
                    <a:pt x="255" y="205"/>
                    <a:pt x="255" y="198"/>
                  </a:cubicBezTo>
                  <a:cubicBezTo>
                    <a:pt x="255" y="184"/>
                    <a:pt x="255" y="184"/>
                    <a:pt x="255" y="184"/>
                  </a:cubicBezTo>
                  <a:cubicBezTo>
                    <a:pt x="255" y="177"/>
                    <a:pt x="249" y="171"/>
                    <a:pt x="241" y="17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5" name="Group 44">
            <a:extLst>
              <a:ext uri="{FF2B5EF4-FFF2-40B4-BE49-F238E27FC236}">
                <a16:creationId xmlns:a16="http://schemas.microsoft.com/office/drawing/2014/main" id="{3C92E269-B7F7-7843-BCEA-D9083398B20B}"/>
              </a:ext>
            </a:extLst>
          </p:cNvPr>
          <p:cNvGrpSpPr/>
          <p:nvPr/>
        </p:nvGrpSpPr>
        <p:grpSpPr>
          <a:xfrm>
            <a:off x="2076363" y="2397550"/>
            <a:ext cx="2461427" cy="376125"/>
            <a:chOff x="851427" y="2307919"/>
            <a:chExt cx="1763608" cy="376125"/>
          </a:xfrm>
        </p:grpSpPr>
        <p:sp>
          <p:nvSpPr>
            <p:cNvPr id="46" name="Oval 45">
              <a:extLst>
                <a:ext uri="{FF2B5EF4-FFF2-40B4-BE49-F238E27FC236}">
                  <a16:creationId xmlns:a16="http://schemas.microsoft.com/office/drawing/2014/main" id="{43A02930-0401-A54A-A836-462F3909719D}"/>
                </a:ext>
              </a:extLst>
            </p:cNvPr>
            <p:cNvSpPr/>
            <p:nvPr/>
          </p:nvSpPr>
          <p:spPr>
            <a:xfrm>
              <a:off x="851427" y="2416183"/>
              <a:ext cx="115011" cy="164707"/>
            </a:xfrm>
            <a:prstGeom prst="ellipse">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Rectangle 46">
              <a:extLst>
                <a:ext uri="{FF2B5EF4-FFF2-40B4-BE49-F238E27FC236}">
                  <a16:creationId xmlns:a16="http://schemas.microsoft.com/office/drawing/2014/main" id="{68E4D57F-FB77-EF48-9E16-989DACD75F14}"/>
                </a:ext>
              </a:extLst>
            </p:cNvPr>
            <p:cNvSpPr>
              <a:spLocks/>
            </p:cNvSpPr>
            <p:nvPr/>
          </p:nvSpPr>
          <p:spPr bwMode="auto">
            <a:xfrm>
              <a:off x="1086630" y="2307919"/>
              <a:ext cx="1528405" cy="37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600" dirty="0">
                  <a:latin typeface="Times New Roman" panose="02020603050405020304" pitchFamily="18" charset="0"/>
                  <a:ea typeface="Roboto" panose="02000000000000000000" pitchFamily="2" charset="0"/>
                  <a:cs typeface="Times New Roman" panose="02020603050405020304" pitchFamily="18" charset="0"/>
                  <a:sym typeface="Bebas Neue" charset="0"/>
                </a:rPr>
                <a:t>Health System profiles </a:t>
              </a:r>
            </a:p>
          </p:txBody>
        </p:sp>
      </p:grpSp>
      <p:grpSp>
        <p:nvGrpSpPr>
          <p:cNvPr id="48" name="Group 47">
            <a:extLst>
              <a:ext uri="{FF2B5EF4-FFF2-40B4-BE49-F238E27FC236}">
                <a16:creationId xmlns:a16="http://schemas.microsoft.com/office/drawing/2014/main" id="{FE42EA2D-B1A5-F24B-B0E7-A2B2008B2112}"/>
              </a:ext>
            </a:extLst>
          </p:cNvPr>
          <p:cNvGrpSpPr/>
          <p:nvPr/>
        </p:nvGrpSpPr>
        <p:grpSpPr>
          <a:xfrm>
            <a:off x="4676625" y="2426589"/>
            <a:ext cx="2356802" cy="376125"/>
            <a:chOff x="851427" y="2326046"/>
            <a:chExt cx="1688644" cy="376125"/>
          </a:xfrm>
        </p:grpSpPr>
        <p:sp>
          <p:nvSpPr>
            <p:cNvPr id="49" name="Oval 48">
              <a:extLst>
                <a:ext uri="{FF2B5EF4-FFF2-40B4-BE49-F238E27FC236}">
                  <a16:creationId xmlns:a16="http://schemas.microsoft.com/office/drawing/2014/main" id="{77E4AAD0-618E-BC46-AC70-7F22ACB667C9}"/>
                </a:ext>
              </a:extLst>
            </p:cNvPr>
            <p:cNvSpPr/>
            <p:nvPr/>
          </p:nvSpPr>
          <p:spPr>
            <a:xfrm>
              <a:off x="851427" y="2416183"/>
              <a:ext cx="115011" cy="164707"/>
            </a:xfrm>
            <a:prstGeom prst="ellipse">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Rectangle 49">
              <a:extLst>
                <a:ext uri="{FF2B5EF4-FFF2-40B4-BE49-F238E27FC236}">
                  <a16:creationId xmlns:a16="http://schemas.microsoft.com/office/drawing/2014/main" id="{30957F64-0054-E940-AF77-1177178433ED}"/>
                </a:ext>
              </a:extLst>
            </p:cNvPr>
            <p:cNvSpPr>
              <a:spLocks/>
            </p:cNvSpPr>
            <p:nvPr/>
          </p:nvSpPr>
          <p:spPr bwMode="auto">
            <a:xfrm>
              <a:off x="1011666" y="2326046"/>
              <a:ext cx="1528405" cy="37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600" dirty="0">
                  <a:latin typeface="Times New Roman" panose="02020603050405020304" pitchFamily="18" charset="0"/>
                  <a:ea typeface="Roboto" panose="02000000000000000000" pitchFamily="2" charset="0"/>
                  <a:cs typeface="Times New Roman" panose="02020603050405020304" pitchFamily="18" charset="0"/>
                  <a:sym typeface="Bebas Neue" charset="0"/>
                </a:rPr>
                <a:t>Policy news and updates </a:t>
              </a:r>
            </a:p>
          </p:txBody>
        </p:sp>
      </p:grpSp>
      <p:grpSp>
        <p:nvGrpSpPr>
          <p:cNvPr id="51" name="Group 50">
            <a:extLst>
              <a:ext uri="{FF2B5EF4-FFF2-40B4-BE49-F238E27FC236}">
                <a16:creationId xmlns:a16="http://schemas.microsoft.com/office/drawing/2014/main" id="{5B36E2A1-6BA4-0D42-AC11-EBBF58A7161B}"/>
              </a:ext>
            </a:extLst>
          </p:cNvPr>
          <p:cNvGrpSpPr/>
          <p:nvPr/>
        </p:nvGrpSpPr>
        <p:grpSpPr>
          <a:xfrm>
            <a:off x="4676625" y="1883960"/>
            <a:ext cx="2616448" cy="376125"/>
            <a:chOff x="851427" y="2406998"/>
            <a:chExt cx="1874680" cy="376125"/>
          </a:xfrm>
        </p:grpSpPr>
        <p:sp>
          <p:nvSpPr>
            <p:cNvPr id="52" name="Oval 51">
              <a:extLst>
                <a:ext uri="{FF2B5EF4-FFF2-40B4-BE49-F238E27FC236}">
                  <a16:creationId xmlns:a16="http://schemas.microsoft.com/office/drawing/2014/main" id="{68DE7F2B-F02E-4F4E-A661-087374358F23}"/>
                </a:ext>
              </a:extLst>
            </p:cNvPr>
            <p:cNvSpPr/>
            <p:nvPr/>
          </p:nvSpPr>
          <p:spPr>
            <a:xfrm>
              <a:off x="851427" y="2416183"/>
              <a:ext cx="115011" cy="164707"/>
            </a:xfrm>
            <a:prstGeom prst="ellipse">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Rectangle 52">
              <a:extLst>
                <a:ext uri="{FF2B5EF4-FFF2-40B4-BE49-F238E27FC236}">
                  <a16:creationId xmlns:a16="http://schemas.microsoft.com/office/drawing/2014/main" id="{B30EE3F5-31B0-704A-BD8A-6967AE2B02CA}"/>
                </a:ext>
              </a:extLst>
            </p:cNvPr>
            <p:cNvSpPr>
              <a:spLocks/>
            </p:cNvSpPr>
            <p:nvPr/>
          </p:nvSpPr>
          <p:spPr bwMode="auto">
            <a:xfrm>
              <a:off x="1059557" y="2406998"/>
              <a:ext cx="1666550" cy="37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600" dirty="0">
                  <a:latin typeface="Times New Roman" panose="02020603050405020304" pitchFamily="18" charset="0"/>
                  <a:ea typeface="Roboto" panose="02000000000000000000" pitchFamily="2" charset="0"/>
                  <a:cs typeface="Times New Roman" panose="02020603050405020304" pitchFamily="18" charset="0"/>
                  <a:sym typeface="Bebas Neue" charset="0"/>
                </a:rPr>
                <a:t>Policy briefs and environmental scans </a:t>
              </a:r>
            </a:p>
          </p:txBody>
        </p:sp>
      </p:grpSp>
      <p:pic>
        <p:nvPicPr>
          <p:cNvPr id="10" name="Recorded Sound" descr="Recorded Sound">
            <a:hlinkClick r:id="" action="ppaction://media"/>
            <a:extLst>
              <a:ext uri="{FF2B5EF4-FFF2-40B4-BE49-F238E27FC236}">
                <a16:creationId xmlns:a16="http://schemas.microsoft.com/office/drawing/2014/main" id="{1D3BBD39-A409-5B4A-8A9D-5936E37D3B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2696" y="4648144"/>
            <a:ext cx="461424" cy="461424"/>
          </a:xfrm>
          <a:prstGeom prst="rect">
            <a:avLst/>
          </a:prstGeom>
        </p:spPr>
      </p:pic>
    </p:spTree>
    <p:extLst>
      <p:ext uri="{BB962C8B-B14F-4D97-AF65-F5344CB8AC3E}">
        <p14:creationId xmlns:p14="http://schemas.microsoft.com/office/powerpoint/2010/main" val="225061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B1673C2-521E-AE4C-8962-8E18193447A2}"/>
              </a:ext>
            </a:extLst>
          </p:cNvPr>
          <p:cNvSpPr/>
          <p:nvPr/>
        </p:nvSpPr>
        <p:spPr>
          <a:xfrm>
            <a:off x="471268" y="879230"/>
            <a:ext cx="302455" cy="77373"/>
          </a:xfrm>
          <a:prstGeom prst="roundRect">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F1CFA92F-9143-9046-AC52-57D83E9517C5}"/>
              </a:ext>
            </a:extLst>
          </p:cNvPr>
          <p:cNvSpPr/>
          <p:nvPr/>
        </p:nvSpPr>
        <p:spPr>
          <a:xfrm>
            <a:off x="8729002" y="696351"/>
            <a:ext cx="168813" cy="45719"/>
          </a:xfrm>
          <a:prstGeom prst="roundRect">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5">
            <a:extLst>
              <a:ext uri="{FF2B5EF4-FFF2-40B4-BE49-F238E27FC236}">
                <a16:creationId xmlns:a16="http://schemas.microsoft.com/office/drawing/2014/main" id="{6454799A-A308-204D-8752-37D3692638A9}"/>
              </a:ext>
            </a:extLst>
          </p:cNvPr>
          <p:cNvSpPr>
            <a:spLocks/>
          </p:cNvSpPr>
          <p:nvPr/>
        </p:nvSpPr>
        <p:spPr bwMode="auto">
          <a:xfrm>
            <a:off x="490449" y="302942"/>
            <a:ext cx="6190050" cy="56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4400" b="1" dirty="0">
                <a:latin typeface="Angsana New" panose="02020603050405020304" pitchFamily="18" charset="-34"/>
                <a:ea typeface="Roboto Light" panose="02000000000000000000" pitchFamily="2" charset="0"/>
                <a:cs typeface="Angsana New" panose="02020603050405020304" pitchFamily="18" charset="-34"/>
                <a:sym typeface="Bebas Neue" charset="0"/>
              </a:rPr>
              <a:t>RAPID REVIEW METHODOLOGY</a:t>
            </a:r>
          </a:p>
        </p:txBody>
      </p:sp>
      <p:sp>
        <p:nvSpPr>
          <p:cNvPr id="3" name="Rectangle 2">
            <a:extLst>
              <a:ext uri="{FF2B5EF4-FFF2-40B4-BE49-F238E27FC236}">
                <a16:creationId xmlns:a16="http://schemas.microsoft.com/office/drawing/2014/main" id="{7F168FE0-22D1-3A40-B340-E0F62903E77C}"/>
              </a:ext>
            </a:extLst>
          </p:cNvPr>
          <p:cNvSpPr/>
          <p:nvPr/>
        </p:nvSpPr>
        <p:spPr>
          <a:xfrm>
            <a:off x="489473" y="1056984"/>
            <a:ext cx="8165054" cy="369332"/>
          </a:xfrm>
          <a:prstGeom prst="rect">
            <a:avLst/>
          </a:prstGeom>
        </p:spPr>
        <p:txBody>
          <a:bodyPr wrap="square">
            <a:spAutoFit/>
          </a:bodyPr>
          <a:lstStyle/>
          <a:p>
            <a:r>
              <a:rPr lang="en-CA" dirty="0">
                <a:solidFill>
                  <a:schemeClr val="bg2">
                    <a:lumMod val="50000"/>
                  </a:schemeClr>
                </a:solidFill>
                <a:latin typeface="Times New Roman" panose="02020603050405020304" pitchFamily="18" charset="0"/>
                <a:cs typeface="Times New Roman" panose="02020603050405020304" pitchFamily="18" charset="0"/>
              </a:rPr>
              <a:t>Rapid reviews are environmental scans or quick literature reviews on policy issues.</a:t>
            </a:r>
            <a:endParaRPr lang="en-US"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9" name="Picture 8" descr="A screenshot of a cell phone&#10;&#10;Description automatically generated">
            <a:extLst>
              <a:ext uri="{FF2B5EF4-FFF2-40B4-BE49-F238E27FC236}">
                <a16:creationId xmlns:a16="http://schemas.microsoft.com/office/drawing/2014/main" id="{1309A117-564A-2C4A-BE65-59F26022D0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2814">
            <a:off x="5696269" y="1949162"/>
            <a:ext cx="2090799" cy="2704053"/>
          </a:xfrm>
          <a:prstGeom prst="rect">
            <a:avLst/>
          </a:prstGeom>
          <a:ln w="3175">
            <a:solidFill>
              <a:schemeClr val="bg2">
                <a:lumMod val="75000"/>
              </a:schemeClr>
            </a:solidFill>
          </a:ln>
        </p:spPr>
      </p:pic>
      <p:pic>
        <p:nvPicPr>
          <p:cNvPr id="11" name="Picture 10" descr="A screenshot of a cell phone&#10;&#10;Description automatically generated">
            <a:extLst>
              <a:ext uri="{FF2B5EF4-FFF2-40B4-BE49-F238E27FC236}">
                <a16:creationId xmlns:a16="http://schemas.microsoft.com/office/drawing/2014/main" id="{B3498FE1-50BF-4C48-8D84-F287484640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758641">
            <a:off x="1505637" y="1883193"/>
            <a:ext cx="2193668" cy="2835992"/>
          </a:xfrm>
          <a:prstGeom prst="rect">
            <a:avLst/>
          </a:prstGeom>
          <a:ln w="3175">
            <a:solidFill>
              <a:schemeClr val="bg2">
                <a:lumMod val="75000"/>
              </a:schemeClr>
            </a:solidFill>
          </a:ln>
        </p:spPr>
      </p:pic>
      <p:pic>
        <p:nvPicPr>
          <p:cNvPr id="7" name="Picture 6" descr="A screenshot of a cell phone&#10;&#10;Description automatically generated">
            <a:extLst>
              <a:ext uri="{FF2B5EF4-FFF2-40B4-BE49-F238E27FC236}">
                <a16:creationId xmlns:a16="http://schemas.microsoft.com/office/drawing/2014/main" id="{FA4DCC9E-8BC3-4A42-BA97-B18FEFB435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0332" y="1734030"/>
            <a:ext cx="2080891" cy="2712272"/>
          </a:xfrm>
          <a:prstGeom prst="rect">
            <a:avLst/>
          </a:prstGeom>
          <a:ln w="3175">
            <a:solidFill>
              <a:schemeClr val="bg2">
                <a:lumMod val="75000"/>
              </a:schemeClr>
            </a:solidFill>
          </a:ln>
        </p:spPr>
      </p:pic>
      <p:pic>
        <p:nvPicPr>
          <p:cNvPr id="8" name="Recorded Sound" descr="Recorded Sound">
            <a:hlinkClick r:id="" action="ppaction://media"/>
            <a:extLst>
              <a:ext uri="{FF2B5EF4-FFF2-40B4-BE49-F238E27FC236}">
                <a16:creationId xmlns:a16="http://schemas.microsoft.com/office/drawing/2014/main" id="{3F53E18D-1DB5-FE40-9E43-E008FFB624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73554" y="4341173"/>
            <a:ext cx="406400" cy="406400"/>
          </a:xfrm>
          <a:prstGeom prst="rect">
            <a:avLst/>
          </a:prstGeom>
        </p:spPr>
      </p:pic>
    </p:spTree>
    <p:extLst>
      <p:ext uri="{BB962C8B-B14F-4D97-AF65-F5344CB8AC3E}">
        <p14:creationId xmlns:p14="http://schemas.microsoft.com/office/powerpoint/2010/main" val="4399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3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B1673C2-521E-AE4C-8962-8E18193447A2}"/>
              </a:ext>
            </a:extLst>
          </p:cNvPr>
          <p:cNvSpPr/>
          <p:nvPr/>
        </p:nvSpPr>
        <p:spPr>
          <a:xfrm>
            <a:off x="471268" y="879230"/>
            <a:ext cx="302455" cy="77373"/>
          </a:xfrm>
          <a:prstGeom prst="roundRect">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F1CFA92F-9143-9046-AC52-57D83E9517C5}"/>
              </a:ext>
            </a:extLst>
          </p:cNvPr>
          <p:cNvSpPr/>
          <p:nvPr/>
        </p:nvSpPr>
        <p:spPr>
          <a:xfrm>
            <a:off x="8729002" y="696351"/>
            <a:ext cx="168813" cy="45719"/>
          </a:xfrm>
          <a:prstGeom prst="roundRect">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5">
            <a:extLst>
              <a:ext uri="{FF2B5EF4-FFF2-40B4-BE49-F238E27FC236}">
                <a16:creationId xmlns:a16="http://schemas.microsoft.com/office/drawing/2014/main" id="{1A474138-C795-3B49-A2CE-DF2335E7F95E}"/>
              </a:ext>
            </a:extLst>
          </p:cNvPr>
          <p:cNvSpPr>
            <a:spLocks/>
          </p:cNvSpPr>
          <p:nvPr/>
        </p:nvSpPr>
        <p:spPr bwMode="auto">
          <a:xfrm>
            <a:off x="490449" y="302942"/>
            <a:ext cx="6190050" cy="56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4400" b="1" dirty="0">
                <a:latin typeface="Angsana New" panose="02020603050405020304" pitchFamily="18" charset="-34"/>
                <a:ea typeface="Roboto Light" panose="02000000000000000000" pitchFamily="2" charset="0"/>
                <a:cs typeface="Angsana New" panose="02020603050405020304" pitchFamily="18" charset="-34"/>
                <a:sym typeface="Bebas Neue" charset="0"/>
              </a:rPr>
              <a:t>EXAMPLE PROJECT </a:t>
            </a:r>
          </a:p>
        </p:txBody>
      </p:sp>
      <p:pic>
        <p:nvPicPr>
          <p:cNvPr id="10" name="Picture 9" descr="A screenshot of a cell phone&#10;&#10;Description automatically generated">
            <a:extLst>
              <a:ext uri="{FF2B5EF4-FFF2-40B4-BE49-F238E27FC236}">
                <a16:creationId xmlns:a16="http://schemas.microsoft.com/office/drawing/2014/main" id="{E892A079-ACE1-8A48-AE20-38A7649133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268" y="1311418"/>
            <a:ext cx="2530543" cy="3272779"/>
          </a:xfrm>
          <a:prstGeom prst="rect">
            <a:avLst/>
          </a:prstGeom>
          <a:ln w="3175">
            <a:solidFill>
              <a:schemeClr val="bg2">
                <a:lumMod val="75000"/>
              </a:schemeClr>
            </a:solidFill>
          </a:ln>
        </p:spPr>
      </p:pic>
      <p:sp>
        <p:nvSpPr>
          <p:cNvPr id="3" name="Rectangle 2">
            <a:extLst>
              <a:ext uri="{FF2B5EF4-FFF2-40B4-BE49-F238E27FC236}">
                <a16:creationId xmlns:a16="http://schemas.microsoft.com/office/drawing/2014/main" id="{0188F7E4-B689-1342-AFFA-ADC1EEED86D4}"/>
              </a:ext>
            </a:extLst>
          </p:cNvPr>
          <p:cNvSpPr/>
          <p:nvPr/>
        </p:nvSpPr>
        <p:spPr>
          <a:xfrm>
            <a:off x="3216690" y="1232564"/>
            <a:ext cx="5851002" cy="830997"/>
          </a:xfrm>
          <a:prstGeom prst="rect">
            <a:avLst/>
          </a:prstGeom>
        </p:spPr>
        <p:txBody>
          <a:bodyPr wrap="square">
            <a:spAutoFit/>
          </a:bodyPr>
          <a:lstStyle/>
          <a:p>
            <a:pPr algn="ctr"/>
            <a:r>
              <a:rPr lang="en-CA" sz="1600" dirty="0">
                <a:latin typeface="Times New Roman" panose="02020603050405020304" pitchFamily="18" charset="0"/>
                <a:cs typeface="Times New Roman" panose="02020603050405020304" pitchFamily="18" charset="0"/>
              </a:rPr>
              <a:t>This rapid review seeks to understand the outcomes associated with EMR use, the barriers towards implementation, and strategies for encouraging adoption. </a:t>
            </a:r>
          </a:p>
        </p:txBody>
      </p:sp>
      <p:sp>
        <p:nvSpPr>
          <p:cNvPr id="11" name="Rectangle 10">
            <a:extLst>
              <a:ext uri="{FF2B5EF4-FFF2-40B4-BE49-F238E27FC236}">
                <a16:creationId xmlns:a16="http://schemas.microsoft.com/office/drawing/2014/main" id="{66094DAD-ECB5-5046-9029-238301567AA5}"/>
              </a:ext>
            </a:extLst>
          </p:cNvPr>
          <p:cNvSpPr/>
          <p:nvPr/>
        </p:nvSpPr>
        <p:spPr>
          <a:xfrm>
            <a:off x="3292997" y="3070083"/>
            <a:ext cx="2390172" cy="369332"/>
          </a:xfrm>
          <a:prstGeom prst="rect">
            <a:avLst/>
          </a:prstGeom>
        </p:spPr>
        <p:txBody>
          <a:bodyPr wrap="square">
            <a:spAutoFit/>
          </a:bodyPr>
          <a:lstStyle/>
          <a:p>
            <a:r>
              <a:rPr lang="en-CA" dirty="0">
                <a:latin typeface="Times New Roman" panose="02020603050405020304" pitchFamily="18" charset="0"/>
                <a:cs typeface="Times New Roman" panose="02020603050405020304" pitchFamily="18" charset="0"/>
              </a:rPr>
              <a:t>Rapid Scoping Review </a:t>
            </a:r>
          </a:p>
        </p:txBody>
      </p:sp>
      <p:sp>
        <p:nvSpPr>
          <p:cNvPr id="12" name="Rectangle 11">
            <a:extLst>
              <a:ext uri="{FF2B5EF4-FFF2-40B4-BE49-F238E27FC236}">
                <a16:creationId xmlns:a16="http://schemas.microsoft.com/office/drawing/2014/main" id="{4F142609-9DE8-2345-9929-4C7FD6E5FB75}"/>
              </a:ext>
            </a:extLst>
          </p:cNvPr>
          <p:cNvSpPr/>
          <p:nvPr/>
        </p:nvSpPr>
        <p:spPr>
          <a:xfrm>
            <a:off x="5974355" y="3072898"/>
            <a:ext cx="3093335" cy="369332"/>
          </a:xfrm>
          <a:prstGeom prst="rect">
            <a:avLst/>
          </a:prstGeom>
        </p:spPr>
        <p:txBody>
          <a:bodyPr wrap="square">
            <a:spAutoFit/>
          </a:bodyPr>
          <a:lstStyle/>
          <a:p>
            <a:pPr algn="ctr"/>
            <a:r>
              <a:rPr lang="en-CA" dirty="0">
                <a:latin typeface="Times New Roman" panose="02020603050405020304" pitchFamily="18" charset="0"/>
                <a:cs typeface="Times New Roman" panose="02020603050405020304" pitchFamily="18" charset="0"/>
              </a:rPr>
              <a:t>Rapid Jurisdictional Review </a:t>
            </a:r>
          </a:p>
        </p:txBody>
      </p:sp>
      <p:sp>
        <p:nvSpPr>
          <p:cNvPr id="13" name="Rectangle 12">
            <a:extLst>
              <a:ext uri="{FF2B5EF4-FFF2-40B4-BE49-F238E27FC236}">
                <a16:creationId xmlns:a16="http://schemas.microsoft.com/office/drawing/2014/main" id="{5774E12D-5DDC-3B48-ADD1-AA2D4E4B0C32}"/>
              </a:ext>
            </a:extLst>
          </p:cNvPr>
          <p:cNvSpPr>
            <a:spLocks/>
          </p:cNvSpPr>
          <p:nvPr/>
        </p:nvSpPr>
        <p:spPr bwMode="auto">
          <a:xfrm>
            <a:off x="3292997" y="3439415"/>
            <a:ext cx="2390172" cy="114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14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sym typeface="Lato Light" charset="0"/>
              </a:rPr>
              <a:t>To identify relevant review articles in three health sciences databases </a:t>
            </a:r>
          </a:p>
          <a:p>
            <a:endParaRPr lang="en-US" sz="14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sym typeface="Lato Light" charset="0"/>
            </a:endParaRPr>
          </a:p>
          <a:p>
            <a:endParaRPr lang="en-US" sz="14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sym typeface="Lato Light" charset="0"/>
            </a:endParaRPr>
          </a:p>
        </p:txBody>
      </p:sp>
      <p:sp>
        <p:nvSpPr>
          <p:cNvPr id="14" name="Freeform 21">
            <a:extLst>
              <a:ext uri="{FF2B5EF4-FFF2-40B4-BE49-F238E27FC236}">
                <a16:creationId xmlns:a16="http://schemas.microsoft.com/office/drawing/2014/main" id="{0D733A59-79CA-874D-A2DA-596E83764047}"/>
              </a:ext>
            </a:extLst>
          </p:cNvPr>
          <p:cNvSpPr>
            <a:spLocks noEditPoints="1"/>
          </p:cNvSpPr>
          <p:nvPr/>
        </p:nvSpPr>
        <p:spPr bwMode="auto">
          <a:xfrm>
            <a:off x="4204360" y="2523939"/>
            <a:ext cx="390788" cy="381301"/>
          </a:xfrm>
          <a:custGeom>
            <a:avLst/>
            <a:gdLst>
              <a:gd name="T0" fmla="*/ 125 w 128"/>
              <a:gd name="T1" fmla="*/ 108 h 128"/>
              <a:gd name="T2" fmla="*/ 125 w 128"/>
              <a:gd name="T3" fmla="*/ 119 h 128"/>
              <a:gd name="T4" fmla="*/ 119 w 128"/>
              <a:gd name="T5" fmla="*/ 125 h 128"/>
              <a:gd name="T6" fmla="*/ 108 w 128"/>
              <a:gd name="T7" fmla="*/ 125 h 128"/>
              <a:gd name="T8" fmla="*/ 81 w 128"/>
              <a:gd name="T9" fmla="*/ 98 h 128"/>
              <a:gd name="T10" fmla="*/ 80 w 128"/>
              <a:gd name="T11" fmla="*/ 96 h 128"/>
              <a:gd name="T12" fmla="*/ 53 w 128"/>
              <a:gd name="T13" fmla="*/ 104 h 128"/>
              <a:gd name="T14" fmla="*/ 0 w 128"/>
              <a:gd name="T15" fmla="*/ 52 h 128"/>
              <a:gd name="T16" fmla="*/ 53 w 128"/>
              <a:gd name="T17" fmla="*/ 0 h 128"/>
              <a:gd name="T18" fmla="*/ 105 w 128"/>
              <a:gd name="T19" fmla="*/ 52 h 128"/>
              <a:gd name="T20" fmla="*/ 97 w 128"/>
              <a:gd name="T21" fmla="*/ 80 h 128"/>
              <a:gd name="T22" fmla="*/ 99 w 128"/>
              <a:gd name="T23" fmla="*/ 81 h 128"/>
              <a:gd name="T24" fmla="*/ 125 w 128"/>
              <a:gd name="T25" fmla="*/ 108 h 128"/>
              <a:gd name="T26" fmla="*/ 96 w 128"/>
              <a:gd name="T27" fmla="*/ 52 h 128"/>
              <a:gd name="T28" fmla="*/ 53 w 128"/>
              <a:gd name="T29" fmla="*/ 8 h 128"/>
              <a:gd name="T30" fmla="*/ 9 w 128"/>
              <a:gd name="T31" fmla="*/ 52 h 128"/>
              <a:gd name="T32" fmla="*/ 53 w 128"/>
              <a:gd name="T33" fmla="*/ 96 h 128"/>
              <a:gd name="T34" fmla="*/ 80 w 128"/>
              <a:gd name="T35" fmla="*/ 86 h 128"/>
              <a:gd name="T36" fmla="*/ 111 w 128"/>
              <a:gd name="T37" fmla="*/ 117 h 128"/>
              <a:gd name="T38" fmla="*/ 117 w 128"/>
              <a:gd name="T39" fmla="*/ 117 h 128"/>
              <a:gd name="T40" fmla="*/ 117 w 128"/>
              <a:gd name="T41" fmla="*/ 111 h 128"/>
              <a:gd name="T42" fmla="*/ 86 w 128"/>
              <a:gd name="T43" fmla="*/ 80 h 128"/>
              <a:gd name="T44" fmla="*/ 96 w 128"/>
              <a:gd name="T45" fmla="*/ 52 h 128"/>
              <a:gd name="T46" fmla="*/ 80 w 128"/>
              <a:gd name="T47" fmla="*/ 52 h 128"/>
              <a:gd name="T48" fmla="*/ 53 w 128"/>
              <a:gd name="T49" fmla="*/ 25 h 128"/>
              <a:gd name="T50" fmla="*/ 53 w 128"/>
              <a:gd name="T51" fmla="*/ 25 h 128"/>
              <a:gd name="T52" fmla="*/ 53 w 128"/>
              <a:gd name="T53" fmla="*/ 20 h 128"/>
              <a:gd name="T54" fmla="*/ 53 w 128"/>
              <a:gd name="T55" fmla="*/ 20 h 128"/>
              <a:gd name="T56" fmla="*/ 85 w 128"/>
              <a:gd name="T57" fmla="*/ 52 h 128"/>
              <a:gd name="T58" fmla="*/ 80 w 128"/>
              <a:gd name="T59" fmla="*/ 5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 h="128">
                <a:moveTo>
                  <a:pt x="125" y="108"/>
                </a:moveTo>
                <a:cubicBezTo>
                  <a:pt x="128" y="111"/>
                  <a:pt x="128" y="116"/>
                  <a:pt x="125" y="119"/>
                </a:cubicBezTo>
                <a:cubicBezTo>
                  <a:pt x="119" y="125"/>
                  <a:pt x="119" y="125"/>
                  <a:pt x="119" y="125"/>
                </a:cubicBezTo>
                <a:cubicBezTo>
                  <a:pt x="116" y="128"/>
                  <a:pt x="111" y="128"/>
                  <a:pt x="108" y="125"/>
                </a:cubicBezTo>
                <a:cubicBezTo>
                  <a:pt x="81" y="98"/>
                  <a:pt x="81" y="98"/>
                  <a:pt x="81" y="98"/>
                </a:cubicBezTo>
                <a:cubicBezTo>
                  <a:pt x="81" y="98"/>
                  <a:pt x="80" y="97"/>
                  <a:pt x="80" y="96"/>
                </a:cubicBezTo>
                <a:cubicBezTo>
                  <a:pt x="72" y="101"/>
                  <a:pt x="63" y="104"/>
                  <a:pt x="53" y="104"/>
                </a:cubicBezTo>
                <a:cubicBezTo>
                  <a:pt x="24" y="104"/>
                  <a:pt x="0" y="81"/>
                  <a:pt x="0" y="52"/>
                </a:cubicBezTo>
                <a:cubicBezTo>
                  <a:pt x="0" y="23"/>
                  <a:pt x="24" y="0"/>
                  <a:pt x="53" y="0"/>
                </a:cubicBezTo>
                <a:cubicBezTo>
                  <a:pt x="81" y="0"/>
                  <a:pt x="105" y="23"/>
                  <a:pt x="105" y="52"/>
                </a:cubicBezTo>
                <a:cubicBezTo>
                  <a:pt x="105" y="62"/>
                  <a:pt x="102" y="72"/>
                  <a:pt x="97" y="80"/>
                </a:cubicBezTo>
                <a:cubicBezTo>
                  <a:pt x="97" y="80"/>
                  <a:pt x="98" y="80"/>
                  <a:pt x="99" y="81"/>
                </a:cubicBezTo>
                <a:cubicBezTo>
                  <a:pt x="125" y="108"/>
                  <a:pt x="125" y="108"/>
                  <a:pt x="125" y="108"/>
                </a:cubicBezTo>
                <a:close/>
                <a:moveTo>
                  <a:pt x="96" y="52"/>
                </a:moveTo>
                <a:cubicBezTo>
                  <a:pt x="96" y="28"/>
                  <a:pt x="77" y="8"/>
                  <a:pt x="53" y="8"/>
                </a:cubicBezTo>
                <a:cubicBezTo>
                  <a:pt x="28" y="8"/>
                  <a:pt x="9" y="28"/>
                  <a:pt x="9" y="52"/>
                </a:cubicBezTo>
                <a:cubicBezTo>
                  <a:pt x="9" y="76"/>
                  <a:pt x="28" y="96"/>
                  <a:pt x="53" y="96"/>
                </a:cubicBezTo>
                <a:cubicBezTo>
                  <a:pt x="63" y="96"/>
                  <a:pt x="73" y="92"/>
                  <a:pt x="80" y="86"/>
                </a:cubicBezTo>
                <a:cubicBezTo>
                  <a:pt x="111" y="117"/>
                  <a:pt x="111" y="117"/>
                  <a:pt x="111" y="117"/>
                </a:cubicBezTo>
                <a:cubicBezTo>
                  <a:pt x="113" y="118"/>
                  <a:pt x="115" y="118"/>
                  <a:pt x="117" y="117"/>
                </a:cubicBezTo>
                <a:cubicBezTo>
                  <a:pt x="119" y="115"/>
                  <a:pt x="119" y="113"/>
                  <a:pt x="117" y="111"/>
                </a:cubicBezTo>
                <a:cubicBezTo>
                  <a:pt x="86" y="80"/>
                  <a:pt x="86" y="80"/>
                  <a:pt x="86" y="80"/>
                </a:cubicBezTo>
                <a:cubicBezTo>
                  <a:pt x="92" y="73"/>
                  <a:pt x="96" y="63"/>
                  <a:pt x="96" y="52"/>
                </a:cubicBezTo>
                <a:close/>
                <a:moveTo>
                  <a:pt x="80" y="52"/>
                </a:moveTo>
                <a:cubicBezTo>
                  <a:pt x="80" y="37"/>
                  <a:pt x="68" y="25"/>
                  <a:pt x="53" y="25"/>
                </a:cubicBezTo>
                <a:cubicBezTo>
                  <a:pt x="53" y="25"/>
                  <a:pt x="53" y="25"/>
                  <a:pt x="53" y="25"/>
                </a:cubicBezTo>
                <a:cubicBezTo>
                  <a:pt x="53" y="20"/>
                  <a:pt x="53" y="20"/>
                  <a:pt x="53" y="20"/>
                </a:cubicBezTo>
                <a:cubicBezTo>
                  <a:pt x="53" y="20"/>
                  <a:pt x="53" y="20"/>
                  <a:pt x="53" y="20"/>
                </a:cubicBezTo>
                <a:cubicBezTo>
                  <a:pt x="70" y="20"/>
                  <a:pt x="85" y="34"/>
                  <a:pt x="85" y="52"/>
                </a:cubicBezTo>
                <a:cubicBezTo>
                  <a:pt x="80" y="52"/>
                  <a:pt x="80" y="52"/>
                  <a:pt x="80" y="52"/>
                </a:cubicBezTo>
                <a:close/>
              </a:path>
            </a:pathLst>
          </a:custGeom>
          <a:solidFill>
            <a:srgbClr val="226FB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Oval 18">
            <a:extLst>
              <a:ext uri="{FF2B5EF4-FFF2-40B4-BE49-F238E27FC236}">
                <a16:creationId xmlns:a16="http://schemas.microsoft.com/office/drawing/2014/main" id="{BD6342B4-84BC-F048-B4AD-C6C2472ED2C3}"/>
              </a:ext>
            </a:extLst>
          </p:cNvPr>
          <p:cNvSpPr/>
          <p:nvPr/>
        </p:nvSpPr>
        <p:spPr>
          <a:xfrm>
            <a:off x="4085866" y="2393729"/>
            <a:ext cx="648182" cy="648182"/>
          </a:xfrm>
          <a:prstGeom prst="ellipse">
            <a:avLst/>
          </a:prstGeom>
          <a:noFill/>
          <a:ln w="12700">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F3679B0-9EA5-EA48-AA5C-84DD60B8015D}"/>
              </a:ext>
            </a:extLst>
          </p:cNvPr>
          <p:cNvSpPr/>
          <p:nvPr/>
        </p:nvSpPr>
        <p:spPr>
          <a:xfrm>
            <a:off x="7085639" y="2393729"/>
            <a:ext cx="648182" cy="648182"/>
          </a:xfrm>
          <a:prstGeom prst="ellipse">
            <a:avLst/>
          </a:prstGeom>
          <a:noFill/>
          <a:ln w="12700">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7">
            <a:extLst>
              <a:ext uri="{FF2B5EF4-FFF2-40B4-BE49-F238E27FC236}">
                <a16:creationId xmlns:a16="http://schemas.microsoft.com/office/drawing/2014/main" id="{4DAEF33E-A36F-9444-9EE9-6A40024405DA}"/>
              </a:ext>
            </a:extLst>
          </p:cNvPr>
          <p:cNvSpPr>
            <a:spLocks noEditPoints="1"/>
          </p:cNvSpPr>
          <p:nvPr/>
        </p:nvSpPr>
        <p:spPr bwMode="auto">
          <a:xfrm>
            <a:off x="7257684" y="2530399"/>
            <a:ext cx="327242" cy="374841"/>
          </a:xfrm>
          <a:custGeom>
            <a:avLst/>
            <a:gdLst>
              <a:gd name="T0" fmla="*/ 291 w 291"/>
              <a:gd name="T1" fmla="*/ 323 h 333"/>
              <a:gd name="T2" fmla="*/ 281 w 291"/>
              <a:gd name="T3" fmla="*/ 333 h 333"/>
              <a:gd name="T4" fmla="*/ 274 w 291"/>
              <a:gd name="T5" fmla="*/ 330 h 333"/>
              <a:gd name="T6" fmla="*/ 238 w 291"/>
              <a:gd name="T7" fmla="*/ 295 h 333"/>
              <a:gd name="T8" fmla="*/ 187 w 291"/>
              <a:gd name="T9" fmla="*/ 312 h 333"/>
              <a:gd name="T10" fmla="*/ 104 w 291"/>
              <a:gd name="T11" fmla="*/ 229 h 333"/>
              <a:gd name="T12" fmla="*/ 187 w 291"/>
              <a:gd name="T13" fmla="*/ 146 h 333"/>
              <a:gd name="T14" fmla="*/ 271 w 291"/>
              <a:gd name="T15" fmla="*/ 229 h 333"/>
              <a:gd name="T16" fmla="*/ 253 w 291"/>
              <a:gd name="T17" fmla="*/ 280 h 333"/>
              <a:gd name="T18" fmla="*/ 288 w 291"/>
              <a:gd name="T19" fmla="*/ 316 h 333"/>
              <a:gd name="T20" fmla="*/ 291 w 291"/>
              <a:gd name="T21" fmla="*/ 323 h 333"/>
              <a:gd name="T22" fmla="*/ 187 w 291"/>
              <a:gd name="T23" fmla="*/ 167 h 333"/>
              <a:gd name="T24" fmla="*/ 125 w 291"/>
              <a:gd name="T25" fmla="*/ 229 h 333"/>
              <a:gd name="T26" fmla="*/ 187 w 291"/>
              <a:gd name="T27" fmla="*/ 292 h 333"/>
              <a:gd name="T28" fmla="*/ 250 w 291"/>
              <a:gd name="T29" fmla="*/ 229 h 333"/>
              <a:gd name="T30" fmla="*/ 187 w 291"/>
              <a:gd name="T31" fmla="*/ 167 h 333"/>
              <a:gd name="T32" fmla="*/ 229 w 291"/>
              <a:gd name="T33" fmla="*/ 104 h 333"/>
              <a:gd name="T34" fmla="*/ 167 w 291"/>
              <a:gd name="T35" fmla="*/ 104 h 333"/>
              <a:gd name="T36" fmla="*/ 146 w 291"/>
              <a:gd name="T37" fmla="*/ 83 h 333"/>
              <a:gd name="T38" fmla="*/ 146 w 291"/>
              <a:gd name="T39" fmla="*/ 21 h 333"/>
              <a:gd name="T40" fmla="*/ 21 w 291"/>
              <a:gd name="T41" fmla="*/ 21 h 333"/>
              <a:gd name="T42" fmla="*/ 21 w 291"/>
              <a:gd name="T43" fmla="*/ 312 h 333"/>
              <a:gd name="T44" fmla="*/ 125 w 291"/>
              <a:gd name="T45" fmla="*/ 312 h 333"/>
              <a:gd name="T46" fmla="*/ 187 w 291"/>
              <a:gd name="T47" fmla="*/ 333 h 333"/>
              <a:gd name="T48" fmla="*/ 21 w 291"/>
              <a:gd name="T49" fmla="*/ 333 h 333"/>
              <a:gd name="T50" fmla="*/ 0 w 291"/>
              <a:gd name="T51" fmla="*/ 312 h 333"/>
              <a:gd name="T52" fmla="*/ 0 w 291"/>
              <a:gd name="T53" fmla="*/ 21 h 333"/>
              <a:gd name="T54" fmla="*/ 21 w 291"/>
              <a:gd name="T55" fmla="*/ 0 h 333"/>
              <a:gd name="T56" fmla="*/ 146 w 291"/>
              <a:gd name="T57" fmla="*/ 0 h 333"/>
              <a:gd name="T58" fmla="*/ 167 w 291"/>
              <a:gd name="T59" fmla="*/ 0 h 333"/>
              <a:gd name="T60" fmla="*/ 250 w 291"/>
              <a:gd name="T61" fmla="*/ 83 h 333"/>
              <a:gd name="T62" fmla="*/ 250 w 291"/>
              <a:gd name="T63" fmla="*/ 104 h 333"/>
              <a:gd name="T64" fmla="*/ 250 w 291"/>
              <a:gd name="T65" fmla="*/ 136 h 333"/>
              <a:gd name="T66" fmla="*/ 250 w 291"/>
              <a:gd name="T67" fmla="*/ 146 h 333"/>
              <a:gd name="T68" fmla="*/ 229 w 291"/>
              <a:gd name="T69" fmla="*/ 134 h 333"/>
              <a:gd name="T70" fmla="*/ 229 w 291"/>
              <a:gd name="T71" fmla="*/ 104 h 333"/>
              <a:gd name="T72" fmla="*/ 167 w 291"/>
              <a:gd name="T73" fmla="*/ 21 h 333"/>
              <a:gd name="T74" fmla="*/ 167 w 291"/>
              <a:gd name="T75" fmla="*/ 83 h 333"/>
              <a:gd name="T76" fmla="*/ 229 w 291"/>
              <a:gd name="T77" fmla="*/ 83 h 333"/>
              <a:gd name="T78" fmla="*/ 167 w 291"/>
              <a:gd name="T79" fmla="*/ 2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1" h="333">
                <a:moveTo>
                  <a:pt x="291" y="323"/>
                </a:moveTo>
                <a:cubicBezTo>
                  <a:pt x="291" y="329"/>
                  <a:pt x="287" y="333"/>
                  <a:pt x="281" y="333"/>
                </a:cubicBezTo>
                <a:cubicBezTo>
                  <a:pt x="278" y="333"/>
                  <a:pt x="276" y="332"/>
                  <a:pt x="274" y="330"/>
                </a:cubicBezTo>
                <a:cubicBezTo>
                  <a:pt x="238" y="295"/>
                  <a:pt x="238" y="295"/>
                  <a:pt x="238" y="295"/>
                </a:cubicBezTo>
                <a:cubicBezTo>
                  <a:pt x="224" y="306"/>
                  <a:pt x="207" y="312"/>
                  <a:pt x="187" y="312"/>
                </a:cubicBezTo>
                <a:cubicBezTo>
                  <a:pt x="141" y="312"/>
                  <a:pt x="104" y="275"/>
                  <a:pt x="104" y="229"/>
                </a:cubicBezTo>
                <a:cubicBezTo>
                  <a:pt x="104" y="183"/>
                  <a:pt x="141" y="146"/>
                  <a:pt x="187" y="146"/>
                </a:cubicBezTo>
                <a:cubicBezTo>
                  <a:pt x="233" y="146"/>
                  <a:pt x="271" y="183"/>
                  <a:pt x="271" y="229"/>
                </a:cubicBezTo>
                <a:cubicBezTo>
                  <a:pt x="271" y="248"/>
                  <a:pt x="264" y="266"/>
                  <a:pt x="253" y="280"/>
                </a:cubicBezTo>
                <a:cubicBezTo>
                  <a:pt x="288" y="316"/>
                  <a:pt x="288" y="316"/>
                  <a:pt x="288" y="316"/>
                </a:cubicBezTo>
                <a:cubicBezTo>
                  <a:pt x="290" y="317"/>
                  <a:pt x="291" y="320"/>
                  <a:pt x="291" y="323"/>
                </a:cubicBezTo>
                <a:close/>
                <a:moveTo>
                  <a:pt x="187" y="167"/>
                </a:moveTo>
                <a:cubicBezTo>
                  <a:pt x="153" y="167"/>
                  <a:pt x="125" y="195"/>
                  <a:pt x="125" y="229"/>
                </a:cubicBezTo>
                <a:cubicBezTo>
                  <a:pt x="125" y="264"/>
                  <a:pt x="153" y="292"/>
                  <a:pt x="187" y="292"/>
                </a:cubicBezTo>
                <a:cubicBezTo>
                  <a:pt x="222" y="292"/>
                  <a:pt x="250" y="264"/>
                  <a:pt x="250" y="229"/>
                </a:cubicBezTo>
                <a:cubicBezTo>
                  <a:pt x="250" y="195"/>
                  <a:pt x="222" y="167"/>
                  <a:pt x="187" y="167"/>
                </a:cubicBezTo>
                <a:close/>
                <a:moveTo>
                  <a:pt x="229" y="104"/>
                </a:moveTo>
                <a:cubicBezTo>
                  <a:pt x="167" y="104"/>
                  <a:pt x="167" y="104"/>
                  <a:pt x="167" y="104"/>
                </a:cubicBezTo>
                <a:cubicBezTo>
                  <a:pt x="155" y="104"/>
                  <a:pt x="146" y="95"/>
                  <a:pt x="146" y="83"/>
                </a:cubicBezTo>
                <a:cubicBezTo>
                  <a:pt x="146" y="21"/>
                  <a:pt x="146" y="21"/>
                  <a:pt x="146" y="21"/>
                </a:cubicBezTo>
                <a:cubicBezTo>
                  <a:pt x="21" y="21"/>
                  <a:pt x="21" y="21"/>
                  <a:pt x="21" y="21"/>
                </a:cubicBezTo>
                <a:cubicBezTo>
                  <a:pt x="21" y="312"/>
                  <a:pt x="21" y="312"/>
                  <a:pt x="21" y="312"/>
                </a:cubicBezTo>
                <a:cubicBezTo>
                  <a:pt x="125" y="312"/>
                  <a:pt x="125" y="312"/>
                  <a:pt x="125" y="312"/>
                </a:cubicBezTo>
                <a:cubicBezTo>
                  <a:pt x="142" y="326"/>
                  <a:pt x="164" y="333"/>
                  <a:pt x="187" y="333"/>
                </a:cubicBezTo>
                <a:cubicBezTo>
                  <a:pt x="21" y="333"/>
                  <a:pt x="21" y="333"/>
                  <a:pt x="21" y="333"/>
                </a:cubicBezTo>
                <a:cubicBezTo>
                  <a:pt x="9" y="333"/>
                  <a:pt x="0" y="324"/>
                  <a:pt x="0" y="312"/>
                </a:cubicBezTo>
                <a:cubicBezTo>
                  <a:pt x="0" y="21"/>
                  <a:pt x="0" y="21"/>
                  <a:pt x="0" y="21"/>
                </a:cubicBezTo>
                <a:cubicBezTo>
                  <a:pt x="0" y="9"/>
                  <a:pt x="9" y="0"/>
                  <a:pt x="21" y="0"/>
                </a:cubicBezTo>
                <a:cubicBezTo>
                  <a:pt x="146" y="0"/>
                  <a:pt x="146" y="0"/>
                  <a:pt x="146" y="0"/>
                </a:cubicBezTo>
                <a:cubicBezTo>
                  <a:pt x="167" y="0"/>
                  <a:pt x="167" y="0"/>
                  <a:pt x="167" y="0"/>
                </a:cubicBezTo>
                <a:cubicBezTo>
                  <a:pt x="250" y="83"/>
                  <a:pt x="250" y="83"/>
                  <a:pt x="250" y="83"/>
                </a:cubicBezTo>
                <a:cubicBezTo>
                  <a:pt x="250" y="104"/>
                  <a:pt x="250" y="104"/>
                  <a:pt x="250" y="104"/>
                </a:cubicBezTo>
                <a:cubicBezTo>
                  <a:pt x="250" y="136"/>
                  <a:pt x="250" y="136"/>
                  <a:pt x="250" y="136"/>
                </a:cubicBezTo>
                <a:cubicBezTo>
                  <a:pt x="250" y="146"/>
                  <a:pt x="250" y="146"/>
                  <a:pt x="250" y="146"/>
                </a:cubicBezTo>
                <a:cubicBezTo>
                  <a:pt x="243" y="141"/>
                  <a:pt x="236" y="137"/>
                  <a:pt x="229" y="134"/>
                </a:cubicBezTo>
                <a:cubicBezTo>
                  <a:pt x="229" y="104"/>
                  <a:pt x="229" y="104"/>
                  <a:pt x="229" y="104"/>
                </a:cubicBezTo>
                <a:close/>
                <a:moveTo>
                  <a:pt x="167" y="21"/>
                </a:moveTo>
                <a:cubicBezTo>
                  <a:pt x="167" y="83"/>
                  <a:pt x="167" y="83"/>
                  <a:pt x="167" y="83"/>
                </a:cubicBezTo>
                <a:cubicBezTo>
                  <a:pt x="229" y="83"/>
                  <a:pt x="229" y="83"/>
                  <a:pt x="229" y="83"/>
                </a:cubicBezTo>
                <a:cubicBezTo>
                  <a:pt x="167" y="21"/>
                  <a:pt x="167" y="21"/>
                  <a:pt x="167" y="21"/>
                </a:cubicBezTo>
                <a:close/>
              </a:path>
            </a:pathLst>
          </a:custGeom>
          <a:solidFill>
            <a:srgbClr val="226FB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23">
            <a:extLst>
              <a:ext uri="{FF2B5EF4-FFF2-40B4-BE49-F238E27FC236}">
                <a16:creationId xmlns:a16="http://schemas.microsoft.com/office/drawing/2014/main" id="{D3C7CCFE-4FAF-D746-8B49-C1D3F3B016E5}"/>
              </a:ext>
            </a:extLst>
          </p:cNvPr>
          <p:cNvSpPr>
            <a:spLocks/>
          </p:cNvSpPr>
          <p:nvPr/>
        </p:nvSpPr>
        <p:spPr bwMode="auto">
          <a:xfrm>
            <a:off x="6142191" y="3684201"/>
            <a:ext cx="2720090" cy="114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14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sym typeface="Lato Light" charset="0"/>
              </a:rPr>
              <a:t>To briefly review three jurisdictions of interest including Sweden, the United States, and Australia to identify existing EMR initiatives in primary care </a:t>
            </a:r>
          </a:p>
          <a:p>
            <a:endParaRPr lang="en-US" sz="14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sym typeface="Lato Light" charset="0"/>
            </a:endParaRPr>
          </a:p>
          <a:p>
            <a:endParaRPr lang="en-US" sz="14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sym typeface="Lato Light" charset="0"/>
            </a:endParaRPr>
          </a:p>
        </p:txBody>
      </p:sp>
      <p:pic>
        <p:nvPicPr>
          <p:cNvPr id="6" name="Recorded Sound" descr="Recorded Sound">
            <a:hlinkClick r:id="" action="ppaction://media"/>
            <a:extLst>
              <a:ext uri="{FF2B5EF4-FFF2-40B4-BE49-F238E27FC236}">
                <a16:creationId xmlns:a16="http://schemas.microsoft.com/office/drawing/2014/main" id="{6B1F08EE-F3B3-9F4C-A1B1-1D9939B2B1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5802" y="4625783"/>
            <a:ext cx="406400" cy="406400"/>
          </a:xfrm>
          <a:prstGeom prst="rect">
            <a:avLst/>
          </a:prstGeom>
        </p:spPr>
      </p:pic>
    </p:spTree>
    <p:extLst>
      <p:ext uri="{BB962C8B-B14F-4D97-AF65-F5344CB8AC3E}">
        <p14:creationId xmlns:p14="http://schemas.microsoft.com/office/powerpoint/2010/main" val="152034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B1673C2-521E-AE4C-8962-8E18193447A2}"/>
              </a:ext>
            </a:extLst>
          </p:cNvPr>
          <p:cNvSpPr/>
          <p:nvPr/>
        </p:nvSpPr>
        <p:spPr>
          <a:xfrm>
            <a:off x="471268" y="879230"/>
            <a:ext cx="302455" cy="77373"/>
          </a:xfrm>
          <a:prstGeom prst="roundRect">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F1CFA92F-9143-9046-AC52-57D83E9517C5}"/>
              </a:ext>
            </a:extLst>
          </p:cNvPr>
          <p:cNvSpPr/>
          <p:nvPr/>
        </p:nvSpPr>
        <p:spPr>
          <a:xfrm>
            <a:off x="8729002" y="696351"/>
            <a:ext cx="168813" cy="45719"/>
          </a:xfrm>
          <a:prstGeom prst="roundRect">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5">
            <a:extLst>
              <a:ext uri="{FF2B5EF4-FFF2-40B4-BE49-F238E27FC236}">
                <a16:creationId xmlns:a16="http://schemas.microsoft.com/office/drawing/2014/main" id="{1A474138-C795-3B49-A2CE-DF2335E7F95E}"/>
              </a:ext>
            </a:extLst>
          </p:cNvPr>
          <p:cNvSpPr>
            <a:spLocks/>
          </p:cNvSpPr>
          <p:nvPr/>
        </p:nvSpPr>
        <p:spPr bwMode="auto">
          <a:xfrm>
            <a:off x="490449" y="302942"/>
            <a:ext cx="6190050" cy="56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4400" b="1" dirty="0">
                <a:latin typeface="Angsana New" panose="02020603050405020304" pitchFamily="18" charset="-34"/>
                <a:ea typeface="Roboto Light" panose="02000000000000000000" pitchFamily="2" charset="0"/>
                <a:cs typeface="Angsana New" panose="02020603050405020304" pitchFamily="18" charset="-34"/>
                <a:sym typeface="Bebas Neue" charset="0"/>
              </a:rPr>
              <a:t>EXAMPLE PROJECT CONT’D</a:t>
            </a:r>
          </a:p>
        </p:txBody>
      </p:sp>
      <p:sp>
        <p:nvSpPr>
          <p:cNvPr id="6" name="Rectangle 24">
            <a:extLst>
              <a:ext uri="{FF2B5EF4-FFF2-40B4-BE49-F238E27FC236}">
                <a16:creationId xmlns:a16="http://schemas.microsoft.com/office/drawing/2014/main" id="{0E3D317E-B98B-4B40-A097-8B9D552CA10A}"/>
              </a:ext>
            </a:extLst>
          </p:cNvPr>
          <p:cNvSpPr>
            <a:spLocks/>
          </p:cNvSpPr>
          <p:nvPr/>
        </p:nvSpPr>
        <p:spPr bwMode="auto">
          <a:xfrm>
            <a:off x="985064" y="2063800"/>
            <a:ext cx="3020563" cy="11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CA" sz="1600" dirty="0">
                <a:latin typeface="Times New Roman" panose="02020603050405020304" pitchFamily="18" charset="0"/>
                <a:cs typeface="Times New Roman" panose="02020603050405020304" pitchFamily="18" charset="0"/>
              </a:rPr>
              <a:t>Evidence to suggest that the adoption of EMRs was associated with a range of positive health, process, and system outcomes </a:t>
            </a:r>
            <a:endParaRPr lang="en-CA" sz="1400"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80A75CBB-8F27-F746-B188-486E1463DD8A}"/>
              </a:ext>
            </a:extLst>
          </p:cNvPr>
          <p:cNvGrpSpPr/>
          <p:nvPr/>
        </p:nvGrpSpPr>
        <p:grpSpPr>
          <a:xfrm>
            <a:off x="471268" y="2176628"/>
            <a:ext cx="377635" cy="377635"/>
            <a:chOff x="5537466" y="1796233"/>
            <a:chExt cx="377635" cy="377635"/>
          </a:xfrm>
        </p:grpSpPr>
        <p:sp>
          <p:nvSpPr>
            <p:cNvPr id="8" name="Oval 7">
              <a:extLst>
                <a:ext uri="{FF2B5EF4-FFF2-40B4-BE49-F238E27FC236}">
                  <a16:creationId xmlns:a16="http://schemas.microsoft.com/office/drawing/2014/main" id="{D08275CF-916F-7644-8F2B-A9D16FDD1DEB}"/>
                </a:ext>
              </a:extLst>
            </p:cNvPr>
            <p:cNvSpPr/>
            <p:nvPr/>
          </p:nvSpPr>
          <p:spPr>
            <a:xfrm>
              <a:off x="5537466" y="1796233"/>
              <a:ext cx="377635" cy="377635"/>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evron 8">
              <a:extLst>
                <a:ext uri="{FF2B5EF4-FFF2-40B4-BE49-F238E27FC236}">
                  <a16:creationId xmlns:a16="http://schemas.microsoft.com/office/drawing/2014/main" id="{429A3DB4-8B5F-1C43-ACAA-24362C68F2D9}"/>
                </a:ext>
              </a:extLst>
            </p:cNvPr>
            <p:cNvSpPr/>
            <p:nvPr/>
          </p:nvSpPr>
          <p:spPr>
            <a:xfrm>
              <a:off x="5673627" y="1872124"/>
              <a:ext cx="140148" cy="225852"/>
            </a:xfrm>
            <a:prstGeom prst="chevron">
              <a:avLst>
                <a:gd name="adj" fmla="val 67357"/>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4F500B2C-6FEC-5F40-9055-5385730885C0}"/>
              </a:ext>
            </a:extLst>
          </p:cNvPr>
          <p:cNvSpPr/>
          <p:nvPr/>
        </p:nvSpPr>
        <p:spPr>
          <a:xfrm>
            <a:off x="1362635" y="1144683"/>
            <a:ext cx="5851002" cy="369332"/>
          </a:xfrm>
          <a:prstGeom prst="rect">
            <a:avLst/>
          </a:prstGeom>
        </p:spPr>
        <p:txBody>
          <a:bodyPr wrap="square">
            <a:spAutoFit/>
          </a:bodyPr>
          <a:lstStyle/>
          <a:p>
            <a:pPr algn="ctr"/>
            <a:r>
              <a:rPr lang="en-CA" dirty="0">
                <a:latin typeface="Times New Roman" panose="02020603050405020304" pitchFamily="18" charset="0"/>
                <a:cs typeface="Times New Roman" panose="02020603050405020304" pitchFamily="18" charset="0"/>
              </a:rPr>
              <a:t>RESULTS</a:t>
            </a:r>
            <a:r>
              <a:rPr lang="en-CA" sz="1600" dirty="0">
                <a:latin typeface="Times New Roman" panose="02020603050405020304" pitchFamily="18" charset="0"/>
                <a:cs typeface="Times New Roman" panose="02020603050405020304" pitchFamily="18" charset="0"/>
              </a:rPr>
              <a:t> </a:t>
            </a:r>
          </a:p>
        </p:txBody>
      </p:sp>
      <p:sp>
        <p:nvSpPr>
          <p:cNvPr id="3" name="Rectangle 2">
            <a:extLst>
              <a:ext uri="{FF2B5EF4-FFF2-40B4-BE49-F238E27FC236}">
                <a16:creationId xmlns:a16="http://schemas.microsoft.com/office/drawing/2014/main" id="{E2CCC042-910D-AB43-B3A8-0B023F23AD7E}"/>
              </a:ext>
            </a:extLst>
          </p:cNvPr>
          <p:cNvSpPr/>
          <p:nvPr/>
        </p:nvSpPr>
        <p:spPr>
          <a:xfrm>
            <a:off x="3437681" y="1144683"/>
            <a:ext cx="1759352" cy="369332"/>
          </a:xfrm>
          <a:prstGeom prst="rect">
            <a:avLst/>
          </a:prstGeom>
          <a:noFill/>
          <a:ln w="28575">
            <a:solidFill>
              <a:srgbClr val="226FB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26FB1"/>
              </a:solidFill>
            </a:endParaRPr>
          </a:p>
        </p:txBody>
      </p:sp>
      <p:sp>
        <p:nvSpPr>
          <p:cNvPr id="12" name="Rectangle 1">
            <a:extLst>
              <a:ext uri="{FF2B5EF4-FFF2-40B4-BE49-F238E27FC236}">
                <a16:creationId xmlns:a16="http://schemas.microsoft.com/office/drawing/2014/main" id="{7A5BA6C5-DEC7-4D47-86F3-582FF87B1E8A}"/>
              </a:ext>
            </a:extLst>
          </p:cNvPr>
          <p:cNvSpPr>
            <a:spLocks noChangeArrowheads="1"/>
          </p:cNvSpPr>
          <p:nvPr/>
        </p:nvSpPr>
        <p:spPr bwMode="auto">
          <a:xfrm>
            <a:off x="4687748" y="2254676"/>
            <a:ext cx="45720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AutoNum type="arabicPeriod"/>
              <a:tabLst/>
            </a:pPr>
            <a:r>
              <a:rPr kumimoji="0" lang="en-US" altLang="en-US" sz="16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Engage organizations and end users </a:t>
            </a:r>
          </a:p>
          <a:p>
            <a:pPr marL="0" marR="0" lvl="0" indent="0" algn="l" defTabSz="914400" rtl="0" eaLnBrk="0" fontAlgn="base" latinLnBrk="0" hangingPunct="0">
              <a:lnSpc>
                <a:spcPct val="150000"/>
              </a:lnSpc>
              <a:spcBef>
                <a:spcPct val="0"/>
              </a:spcBef>
              <a:spcAft>
                <a:spcPct val="0"/>
              </a:spcAft>
              <a:buClrTx/>
              <a:buSzTx/>
              <a:buFontTx/>
              <a:buAutoNum type="arabicPeriod"/>
              <a:tabLst/>
            </a:pPr>
            <a:r>
              <a:rPr lang="en-US" altLang="en-US" sz="1600" dirty="0">
                <a:latin typeface="Times New Roman" panose="02020603050405020304" pitchFamily="18" charset="0"/>
                <a:cs typeface="Times New Roman" panose="02020603050405020304" pitchFamily="18" charset="0"/>
              </a:rPr>
              <a:t>  </a:t>
            </a:r>
            <a:r>
              <a:rPr kumimoji="0" lang="en-US" altLang="en-US" sz="16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Fully integrate EMRs</a:t>
            </a:r>
          </a:p>
          <a:p>
            <a:pPr marL="0" marR="0" lvl="0" indent="0" algn="l" defTabSz="914400" rtl="0" eaLnBrk="0" fontAlgn="base" latinLnBrk="0" hangingPunct="0">
              <a:lnSpc>
                <a:spcPct val="150000"/>
              </a:lnSpc>
              <a:spcBef>
                <a:spcPct val="0"/>
              </a:spcBef>
              <a:spcAft>
                <a:spcPct val="0"/>
              </a:spcAft>
              <a:buClrTx/>
              <a:buSzTx/>
              <a:buFontTx/>
              <a:buAutoNum type="arabicPeriod" startAt="3"/>
              <a:tabLst/>
            </a:pPr>
            <a:r>
              <a:rPr kumimoji="0" lang="en-US" altLang="en-US" sz="16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Utilize stakeholder feedback on design features</a:t>
            </a:r>
          </a:p>
          <a:p>
            <a:pPr marL="0" marR="0" lvl="0" indent="0" algn="l" defTabSz="914400" rtl="0" eaLnBrk="0" fontAlgn="base" latinLnBrk="0" hangingPunct="0">
              <a:lnSpc>
                <a:spcPct val="150000"/>
              </a:lnSpc>
              <a:spcBef>
                <a:spcPct val="0"/>
              </a:spcBef>
              <a:spcAft>
                <a:spcPct val="0"/>
              </a:spcAft>
              <a:buClrTx/>
              <a:buSzTx/>
              <a:buFontTx/>
              <a:buAutoNum type="arabicPeriod" startAt="3"/>
              <a:tabLst/>
            </a:pPr>
            <a:r>
              <a:rPr kumimoji="0" lang="en-US" altLang="en-US" sz="16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Provide ongoing training and support </a:t>
            </a:r>
          </a:p>
          <a:p>
            <a:pPr marL="0" marR="0" lvl="0" indent="0" algn="l" defTabSz="914400" rtl="0" eaLnBrk="0" fontAlgn="base" latinLnBrk="0" hangingPunct="0">
              <a:lnSpc>
                <a:spcPct val="150000"/>
              </a:lnSpc>
              <a:spcBef>
                <a:spcPct val="0"/>
              </a:spcBef>
              <a:spcAft>
                <a:spcPct val="0"/>
              </a:spcAft>
              <a:buClrTx/>
              <a:buSzTx/>
              <a:buFontTx/>
              <a:buAutoNum type="arabicPeriod" startAt="3"/>
              <a:tabLst/>
            </a:pPr>
            <a:r>
              <a:rPr kumimoji="0" lang="en-US" altLang="en-US" sz="16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Consider utilizing financial support or incentives</a:t>
            </a:r>
          </a:p>
          <a:p>
            <a:pPr marL="0" marR="0" lvl="0" indent="0" algn="l" defTabSz="914400" rtl="0" eaLnBrk="0" fontAlgn="base" latinLnBrk="0" hangingPunct="0">
              <a:lnSpc>
                <a:spcPct val="150000"/>
              </a:lnSpc>
              <a:spcBef>
                <a:spcPct val="0"/>
              </a:spcBef>
              <a:spcAft>
                <a:spcPct val="0"/>
              </a:spcAft>
              <a:buClrTx/>
              <a:buSzTx/>
              <a:buFontTx/>
              <a:buAutoNum type="arabicPeriod" startAt="6"/>
              <a:tabLst/>
            </a:pPr>
            <a:r>
              <a:rPr kumimoji="0" lang="en-US" altLang="en-US" sz="16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Conduct meaningful evaluations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descr="page21image4142151456">
            <a:extLst>
              <a:ext uri="{FF2B5EF4-FFF2-40B4-BE49-F238E27FC236}">
                <a16:creationId xmlns:a16="http://schemas.microsoft.com/office/drawing/2014/main" id="{0821F728-76B0-C949-B6A8-66DCCD1C3A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441325"/>
            <a:ext cx="5981700" cy="127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85AF85C-6266-4948-BE34-DEC7E0C3F355}"/>
              </a:ext>
            </a:extLst>
          </p:cNvPr>
          <p:cNvSpPr txBox="1"/>
          <p:nvPr/>
        </p:nvSpPr>
        <p:spPr>
          <a:xfrm>
            <a:off x="4687748" y="1740635"/>
            <a:ext cx="3460829" cy="646331"/>
          </a:xfrm>
          <a:prstGeom prst="rect">
            <a:avLst/>
          </a:prstGeom>
          <a:noFill/>
        </p:spPr>
        <p:txBody>
          <a:bodyPr wrap="square" rtlCol="0">
            <a:spAutoFit/>
          </a:bodyPr>
          <a:lstStyle/>
          <a:p>
            <a:pPr algn="ctr"/>
            <a:r>
              <a:rPr lang="en-US" dirty="0">
                <a:solidFill>
                  <a:srgbClr val="226FB1"/>
                </a:solidFill>
                <a:latin typeface="Times New Roman" panose="02020603050405020304" pitchFamily="18" charset="0"/>
                <a:cs typeface="Times New Roman" panose="02020603050405020304" pitchFamily="18" charset="0"/>
              </a:rPr>
              <a:t>STRATEGIES TO IMPROVE EMR UPTAKE</a:t>
            </a:r>
          </a:p>
        </p:txBody>
      </p:sp>
      <p:sp>
        <p:nvSpPr>
          <p:cNvPr id="16" name="Rectangle 24">
            <a:extLst>
              <a:ext uri="{FF2B5EF4-FFF2-40B4-BE49-F238E27FC236}">
                <a16:creationId xmlns:a16="http://schemas.microsoft.com/office/drawing/2014/main" id="{A257BE33-BA82-F843-8DAD-AD58730FD29F}"/>
              </a:ext>
            </a:extLst>
          </p:cNvPr>
          <p:cNvSpPr>
            <a:spLocks/>
          </p:cNvSpPr>
          <p:nvPr/>
        </p:nvSpPr>
        <p:spPr bwMode="auto">
          <a:xfrm>
            <a:off x="985064" y="3182894"/>
            <a:ext cx="3020563" cy="11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CA" sz="1600" dirty="0">
                <a:latin typeface="Times New Roman" panose="02020603050405020304" pitchFamily="18" charset="0"/>
                <a:cs typeface="Times New Roman" panose="02020603050405020304" pitchFamily="18" charset="0"/>
              </a:rPr>
              <a:t>Identified barriers toward EMR adoption included utility and user-friendliness</a:t>
            </a:r>
          </a:p>
        </p:txBody>
      </p:sp>
      <p:grpSp>
        <p:nvGrpSpPr>
          <p:cNvPr id="17" name="Group 16">
            <a:extLst>
              <a:ext uri="{FF2B5EF4-FFF2-40B4-BE49-F238E27FC236}">
                <a16:creationId xmlns:a16="http://schemas.microsoft.com/office/drawing/2014/main" id="{FFBC85D7-CF69-7349-B65F-80C0F2DC0CE1}"/>
              </a:ext>
            </a:extLst>
          </p:cNvPr>
          <p:cNvGrpSpPr/>
          <p:nvPr/>
        </p:nvGrpSpPr>
        <p:grpSpPr>
          <a:xfrm>
            <a:off x="471268" y="3295722"/>
            <a:ext cx="377635" cy="377635"/>
            <a:chOff x="5537466" y="1796233"/>
            <a:chExt cx="377635" cy="377635"/>
          </a:xfrm>
        </p:grpSpPr>
        <p:sp>
          <p:nvSpPr>
            <p:cNvPr id="18" name="Oval 17">
              <a:extLst>
                <a:ext uri="{FF2B5EF4-FFF2-40B4-BE49-F238E27FC236}">
                  <a16:creationId xmlns:a16="http://schemas.microsoft.com/office/drawing/2014/main" id="{B74F13F0-CC60-7040-BC72-33591A49858C}"/>
                </a:ext>
              </a:extLst>
            </p:cNvPr>
            <p:cNvSpPr/>
            <p:nvPr/>
          </p:nvSpPr>
          <p:spPr>
            <a:xfrm>
              <a:off x="5537466" y="1796233"/>
              <a:ext cx="377635" cy="377635"/>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hevron 18">
              <a:extLst>
                <a:ext uri="{FF2B5EF4-FFF2-40B4-BE49-F238E27FC236}">
                  <a16:creationId xmlns:a16="http://schemas.microsoft.com/office/drawing/2014/main" id="{790C39F3-B05E-6646-8F9A-A8CF0EB553E7}"/>
                </a:ext>
              </a:extLst>
            </p:cNvPr>
            <p:cNvSpPr/>
            <p:nvPr/>
          </p:nvSpPr>
          <p:spPr>
            <a:xfrm>
              <a:off x="5673627" y="1872124"/>
              <a:ext cx="140148" cy="225852"/>
            </a:xfrm>
            <a:prstGeom prst="chevron">
              <a:avLst>
                <a:gd name="adj" fmla="val 67357"/>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0" name="Recorded Sound" descr="Recorded Sound">
            <a:hlinkClick r:id="" action="ppaction://media"/>
            <a:extLst>
              <a:ext uri="{FF2B5EF4-FFF2-40B4-BE49-F238E27FC236}">
                <a16:creationId xmlns:a16="http://schemas.microsoft.com/office/drawing/2014/main" id="{79107221-E8C6-3F43-89E6-AF70E19BED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5668" y="4578925"/>
            <a:ext cx="522147" cy="522147"/>
          </a:xfrm>
          <a:prstGeom prst="rect">
            <a:avLst/>
          </a:prstGeom>
        </p:spPr>
      </p:pic>
    </p:spTree>
    <p:extLst>
      <p:ext uri="{BB962C8B-B14F-4D97-AF65-F5344CB8AC3E}">
        <p14:creationId xmlns:p14="http://schemas.microsoft.com/office/powerpoint/2010/main" val="284845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49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B1673C2-521E-AE4C-8962-8E18193447A2}"/>
              </a:ext>
            </a:extLst>
          </p:cNvPr>
          <p:cNvSpPr/>
          <p:nvPr/>
        </p:nvSpPr>
        <p:spPr>
          <a:xfrm>
            <a:off x="471268" y="879230"/>
            <a:ext cx="302455" cy="77373"/>
          </a:xfrm>
          <a:prstGeom prst="roundRect">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F1CFA92F-9143-9046-AC52-57D83E9517C5}"/>
              </a:ext>
            </a:extLst>
          </p:cNvPr>
          <p:cNvSpPr/>
          <p:nvPr/>
        </p:nvSpPr>
        <p:spPr>
          <a:xfrm>
            <a:off x="8729002" y="696351"/>
            <a:ext cx="168813" cy="45719"/>
          </a:xfrm>
          <a:prstGeom prst="roundRect">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5">
            <a:extLst>
              <a:ext uri="{FF2B5EF4-FFF2-40B4-BE49-F238E27FC236}">
                <a16:creationId xmlns:a16="http://schemas.microsoft.com/office/drawing/2014/main" id="{6454799A-A308-204D-8752-37D3692638A9}"/>
              </a:ext>
            </a:extLst>
          </p:cNvPr>
          <p:cNvSpPr>
            <a:spLocks/>
          </p:cNvSpPr>
          <p:nvPr/>
        </p:nvSpPr>
        <p:spPr bwMode="auto">
          <a:xfrm>
            <a:off x="490449" y="302942"/>
            <a:ext cx="6190050" cy="56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4400" b="1" dirty="0">
                <a:latin typeface="Angsana New" panose="02020603050405020304" pitchFamily="18" charset="-34"/>
                <a:ea typeface="Roboto Light" panose="02000000000000000000" pitchFamily="2" charset="0"/>
                <a:cs typeface="Angsana New" panose="02020603050405020304" pitchFamily="18" charset="-34"/>
                <a:sym typeface="Bebas Neue" charset="0"/>
              </a:rPr>
              <a:t>OTHER OPPORTUNITIES </a:t>
            </a:r>
          </a:p>
        </p:txBody>
      </p:sp>
      <p:grpSp>
        <p:nvGrpSpPr>
          <p:cNvPr id="12" name="Group 11">
            <a:extLst>
              <a:ext uri="{FF2B5EF4-FFF2-40B4-BE49-F238E27FC236}">
                <a16:creationId xmlns:a16="http://schemas.microsoft.com/office/drawing/2014/main" id="{A4E305E0-0C71-2E49-B643-22263283A857}"/>
              </a:ext>
            </a:extLst>
          </p:cNvPr>
          <p:cNvGrpSpPr/>
          <p:nvPr/>
        </p:nvGrpSpPr>
        <p:grpSpPr>
          <a:xfrm>
            <a:off x="1402627" y="1451881"/>
            <a:ext cx="661852" cy="661852"/>
            <a:chOff x="628390" y="1608277"/>
            <a:chExt cx="818025" cy="818025"/>
          </a:xfrm>
        </p:grpSpPr>
        <p:sp>
          <p:nvSpPr>
            <p:cNvPr id="13" name="Oval 12">
              <a:extLst>
                <a:ext uri="{FF2B5EF4-FFF2-40B4-BE49-F238E27FC236}">
                  <a16:creationId xmlns:a16="http://schemas.microsoft.com/office/drawing/2014/main" id="{02D4A168-E4C8-8047-8E78-A06C8245FE91}"/>
                </a:ext>
              </a:extLst>
            </p:cNvPr>
            <p:cNvSpPr/>
            <p:nvPr/>
          </p:nvSpPr>
          <p:spPr>
            <a:xfrm>
              <a:off x="628390" y="1608277"/>
              <a:ext cx="818025" cy="818025"/>
            </a:xfrm>
            <a:prstGeom prst="ellipse">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Freeform 6">
              <a:extLst>
                <a:ext uri="{FF2B5EF4-FFF2-40B4-BE49-F238E27FC236}">
                  <a16:creationId xmlns:a16="http://schemas.microsoft.com/office/drawing/2014/main" id="{02608280-77AE-204E-873B-CD633620B434}"/>
                </a:ext>
              </a:extLst>
            </p:cNvPr>
            <p:cNvSpPr>
              <a:spLocks noEditPoints="1"/>
            </p:cNvSpPr>
            <p:nvPr/>
          </p:nvSpPr>
          <p:spPr bwMode="auto">
            <a:xfrm>
              <a:off x="857216" y="1835709"/>
              <a:ext cx="360371" cy="364405"/>
            </a:xfrm>
            <a:custGeom>
              <a:avLst/>
              <a:gdLst>
                <a:gd name="T0" fmla="*/ 99 w 113"/>
                <a:gd name="T1" fmla="*/ 99 h 113"/>
                <a:gd name="T2" fmla="*/ 14 w 113"/>
                <a:gd name="T3" fmla="*/ 99 h 113"/>
                <a:gd name="T4" fmla="*/ 14 w 113"/>
                <a:gd name="T5" fmla="*/ 14 h 113"/>
                <a:gd name="T6" fmla="*/ 63 w 113"/>
                <a:gd name="T7" fmla="*/ 14 h 113"/>
                <a:gd name="T8" fmla="*/ 78 w 113"/>
                <a:gd name="T9" fmla="*/ 0 h 113"/>
                <a:gd name="T10" fmla="*/ 7 w 113"/>
                <a:gd name="T11" fmla="*/ 0 h 113"/>
                <a:gd name="T12" fmla="*/ 0 w 113"/>
                <a:gd name="T13" fmla="*/ 7 h 113"/>
                <a:gd name="T14" fmla="*/ 0 w 113"/>
                <a:gd name="T15" fmla="*/ 106 h 113"/>
                <a:gd name="T16" fmla="*/ 7 w 113"/>
                <a:gd name="T17" fmla="*/ 113 h 113"/>
                <a:gd name="T18" fmla="*/ 106 w 113"/>
                <a:gd name="T19" fmla="*/ 113 h 113"/>
                <a:gd name="T20" fmla="*/ 113 w 113"/>
                <a:gd name="T21" fmla="*/ 106 h 113"/>
                <a:gd name="T22" fmla="*/ 113 w 113"/>
                <a:gd name="T23" fmla="*/ 35 h 113"/>
                <a:gd name="T24" fmla="*/ 99 w 113"/>
                <a:gd name="T25" fmla="*/ 49 h 113"/>
                <a:gd name="T26" fmla="*/ 99 w 113"/>
                <a:gd name="T27" fmla="*/ 99 h 113"/>
                <a:gd name="T28" fmla="*/ 99 w 113"/>
                <a:gd name="T29" fmla="*/ 0 h 113"/>
                <a:gd name="T30" fmla="*/ 92 w 113"/>
                <a:gd name="T31" fmla="*/ 0 h 113"/>
                <a:gd name="T32" fmla="*/ 28 w 113"/>
                <a:gd name="T33" fmla="*/ 63 h 113"/>
                <a:gd name="T34" fmla="*/ 28 w 113"/>
                <a:gd name="T35" fmla="*/ 85 h 113"/>
                <a:gd name="T36" fmla="*/ 49 w 113"/>
                <a:gd name="T37" fmla="*/ 85 h 113"/>
                <a:gd name="T38" fmla="*/ 113 w 113"/>
                <a:gd name="T39" fmla="*/ 21 h 113"/>
                <a:gd name="T40" fmla="*/ 113 w 113"/>
                <a:gd name="T41" fmla="*/ 14 h 113"/>
                <a:gd name="T42" fmla="*/ 99 w 113"/>
                <a:gd name="T43" fmla="*/ 0 h 113"/>
                <a:gd name="T44" fmla="*/ 42 w 113"/>
                <a:gd name="T45" fmla="*/ 78 h 113"/>
                <a:gd name="T46" fmla="*/ 35 w 113"/>
                <a:gd name="T47" fmla="*/ 78 h 113"/>
                <a:gd name="T48" fmla="*/ 35 w 113"/>
                <a:gd name="T49" fmla="*/ 71 h 113"/>
                <a:gd name="T50" fmla="*/ 42 w 113"/>
                <a:gd name="T51" fmla="*/ 63 h 113"/>
                <a:gd name="T52" fmla="*/ 49 w 113"/>
                <a:gd name="T53" fmla="*/ 71 h 113"/>
                <a:gd name="T54" fmla="*/ 42 w 113"/>
                <a:gd name="T55" fmla="*/ 78 h 113"/>
                <a:gd name="T56" fmla="*/ 60 w 113"/>
                <a:gd name="T57" fmla="*/ 60 h 113"/>
                <a:gd name="T58" fmla="*/ 53 w 113"/>
                <a:gd name="T59" fmla="*/ 53 h 113"/>
                <a:gd name="T60" fmla="*/ 92 w 113"/>
                <a:gd name="T61" fmla="*/ 14 h 113"/>
                <a:gd name="T62" fmla="*/ 99 w 113"/>
                <a:gd name="T63" fmla="*/ 21 h 113"/>
                <a:gd name="T64" fmla="*/ 60 w 113"/>
                <a:gd name="T65" fmla="*/ 6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13">
                  <a:moveTo>
                    <a:pt x="99" y="99"/>
                  </a:moveTo>
                  <a:cubicBezTo>
                    <a:pt x="14" y="99"/>
                    <a:pt x="14" y="99"/>
                    <a:pt x="14" y="99"/>
                  </a:cubicBezTo>
                  <a:cubicBezTo>
                    <a:pt x="14" y="14"/>
                    <a:pt x="14" y="14"/>
                    <a:pt x="14" y="14"/>
                  </a:cubicBezTo>
                  <a:cubicBezTo>
                    <a:pt x="63" y="14"/>
                    <a:pt x="63" y="14"/>
                    <a:pt x="63" y="14"/>
                  </a:cubicBezTo>
                  <a:cubicBezTo>
                    <a:pt x="78" y="0"/>
                    <a:pt x="78" y="0"/>
                    <a:pt x="78" y="0"/>
                  </a:cubicBezTo>
                  <a:cubicBezTo>
                    <a:pt x="7" y="0"/>
                    <a:pt x="7" y="0"/>
                    <a:pt x="7" y="0"/>
                  </a:cubicBezTo>
                  <a:cubicBezTo>
                    <a:pt x="3" y="0"/>
                    <a:pt x="0" y="3"/>
                    <a:pt x="0" y="7"/>
                  </a:cubicBezTo>
                  <a:cubicBezTo>
                    <a:pt x="0" y="106"/>
                    <a:pt x="0" y="106"/>
                    <a:pt x="0" y="106"/>
                  </a:cubicBezTo>
                  <a:cubicBezTo>
                    <a:pt x="0" y="110"/>
                    <a:pt x="3" y="113"/>
                    <a:pt x="7" y="113"/>
                  </a:cubicBezTo>
                  <a:cubicBezTo>
                    <a:pt x="106" y="113"/>
                    <a:pt x="106" y="113"/>
                    <a:pt x="106" y="113"/>
                  </a:cubicBezTo>
                  <a:cubicBezTo>
                    <a:pt x="110" y="113"/>
                    <a:pt x="113" y="110"/>
                    <a:pt x="113" y="106"/>
                  </a:cubicBezTo>
                  <a:cubicBezTo>
                    <a:pt x="113" y="35"/>
                    <a:pt x="113" y="35"/>
                    <a:pt x="113" y="35"/>
                  </a:cubicBezTo>
                  <a:cubicBezTo>
                    <a:pt x="99" y="49"/>
                    <a:pt x="99" y="49"/>
                    <a:pt x="99" y="49"/>
                  </a:cubicBezTo>
                  <a:lnTo>
                    <a:pt x="99" y="99"/>
                  </a:lnTo>
                  <a:close/>
                  <a:moveTo>
                    <a:pt x="99" y="0"/>
                  </a:moveTo>
                  <a:cubicBezTo>
                    <a:pt x="92" y="0"/>
                    <a:pt x="92" y="0"/>
                    <a:pt x="92" y="0"/>
                  </a:cubicBezTo>
                  <a:cubicBezTo>
                    <a:pt x="28" y="63"/>
                    <a:pt x="28" y="63"/>
                    <a:pt x="28" y="63"/>
                  </a:cubicBezTo>
                  <a:cubicBezTo>
                    <a:pt x="28" y="85"/>
                    <a:pt x="28" y="85"/>
                    <a:pt x="28" y="85"/>
                  </a:cubicBezTo>
                  <a:cubicBezTo>
                    <a:pt x="49" y="85"/>
                    <a:pt x="49" y="85"/>
                    <a:pt x="49" y="85"/>
                  </a:cubicBezTo>
                  <a:cubicBezTo>
                    <a:pt x="113" y="21"/>
                    <a:pt x="113" y="21"/>
                    <a:pt x="113" y="21"/>
                  </a:cubicBezTo>
                  <a:cubicBezTo>
                    <a:pt x="113" y="14"/>
                    <a:pt x="113" y="14"/>
                    <a:pt x="113" y="14"/>
                  </a:cubicBezTo>
                  <a:lnTo>
                    <a:pt x="99" y="0"/>
                  </a:lnTo>
                  <a:close/>
                  <a:moveTo>
                    <a:pt x="42" y="78"/>
                  </a:moveTo>
                  <a:cubicBezTo>
                    <a:pt x="35" y="78"/>
                    <a:pt x="35" y="78"/>
                    <a:pt x="35" y="78"/>
                  </a:cubicBezTo>
                  <a:cubicBezTo>
                    <a:pt x="35" y="71"/>
                    <a:pt x="35" y="71"/>
                    <a:pt x="35" y="71"/>
                  </a:cubicBezTo>
                  <a:cubicBezTo>
                    <a:pt x="42" y="63"/>
                    <a:pt x="42" y="63"/>
                    <a:pt x="42" y="63"/>
                  </a:cubicBezTo>
                  <a:cubicBezTo>
                    <a:pt x="49" y="71"/>
                    <a:pt x="49" y="71"/>
                    <a:pt x="49" y="71"/>
                  </a:cubicBezTo>
                  <a:lnTo>
                    <a:pt x="42" y="78"/>
                  </a:lnTo>
                  <a:close/>
                  <a:moveTo>
                    <a:pt x="60" y="60"/>
                  </a:moveTo>
                  <a:cubicBezTo>
                    <a:pt x="53" y="53"/>
                    <a:pt x="53" y="53"/>
                    <a:pt x="53" y="53"/>
                  </a:cubicBezTo>
                  <a:cubicBezTo>
                    <a:pt x="92" y="14"/>
                    <a:pt x="92" y="14"/>
                    <a:pt x="92" y="14"/>
                  </a:cubicBezTo>
                  <a:cubicBezTo>
                    <a:pt x="99" y="21"/>
                    <a:pt x="99" y="21"/>
                    <a:pt x="99" y="21"/>
                  </a:cubicBezTo>
                  <a:lnTo>
                    <a:pt x="60" y="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
        <p:nvSpPr>
          <p:cNvPr id="18" name="Rectangle 17">
            <a:extLst>
              <a:ext uri="{FF2B5EF4-FFF2-40B4-BE49-F238E27FC236}">
                <a16:creationId xmlns:a16="http://schemas.microsoft.com/office/drawing/2014/main" id="{B62D030A-5693-B34E-B802-BBADC3C44A0B}"/>
              </a:ext>
            </a:extLst>
          </p:cNvPr>
          <p:cNvSpPr>
            <a:spLocks/>
          </p:cNvSpPr>
          <p:nvPr/>
        </p:nvSpPr>
        <p:spPr bwMode="auto">
          <a:xfrm>
            <a:off x="5817491" y="1472053"/>
            <a:ext cx="1982489" cy="26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600" b="1" dirty="0">
                <a:latin typeface="Times New Roman" panose="02020603050405020304" pitchFamily="18" charset="0"/>
                <a:ea typeface="Roboto Light" panose="02000000000000000000" pitchFamily="2" charset="0"/>
                <a:cs typeface="Times New Roman" panose="02020603050405020304" pitchFamily="18" charset="0"/>
                <a:sym typeface="Bebas Neue" charset="0"/>
              </a:rPr>
              <a:t>WEBINAR</a:t>
            </a:r>
          </a:p>
        </p:txBody>
      </p:sp>
      <p:sp>
        <p:nvSpPr>
          <p:cNvPr id="19" name="Rectangle 18">
            <a:extLst>
              <a:ext uri="{FF2B5EF4-FFF2-40B4-BE49-F238E27FC236}">
                <a16:creationId xmlns:a16="http://schemas.microsoft.com/office/drawing/2014/main" id="{97F0EE92-9CA7-F64C-B4B5-778EA93FAF2D}"/>
              </a:ext>
            </a:extLst>
          </p:cNvPr>
          <p:cNvSpPr>
            <a:spLocks/>
          </p:cNvSpPr>
          <p:nvPr/>
        </p:nvSpPr>
        <p:spPr bwMode="auto">
          <a:xfrm>
            <a:off x="5834909" y="1776559"/>
            <a:ext cx="1906464" cy="33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sym typeface="Lato Light" charset="0"/>
              </a:rPr>
              <a:t>Priority Health Challenges Webinar</a:t>
            </a:r>
          </a:p>
        </p:txBody>
      </p:sp>
      <p:sp>
        <p:nvSpPr>
          <p:cNvPr id="20" name="Rectangle 24">
            <a:extLst>
              <a:ext uri="{FF2B5EF4-FFF2-40B4-BE49-F238E27FC236}">
                <a16:creationId xmlns:a16="http://schemas.microsoft.com/office/drawing/2014/main" id="{0EC4E341-887A-3649-BE8C-11328A123469}"/>
              </a:ext>
            </a:extLst>
          </p:cNvPr>
          <p:cNvSpPr>
            <a:spLocks/>
          </p:cNvSpPr>
          <p:nvPr/>
        </p:nvSpPr>
        <p:spPr bwMode="auto">
          <a:xfrm>
            <a:off x="5082908" y="2375294"/>
            <a:ext cx="2412274" cy="42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20000"/>
              </a:lnSpc>
            </a:pPr>
            <a:r>
              <a:rPr lang="en-US" sz="1400" dirty="0">
                <a:solidFill>
                  <a:schemeClr val="bg1">
                    <a:lumMod val="50000"/>
                  </a:schemeClr>
                </a:solidFill>
                <a:latin typeface="Times New Roman" panose="02020603050405020304" pitchFamily="18" charset="0"/>
                <a:ea typeface="Roboto" panose="02000000000000000000" pitchFamily="2" charset="0"/>
                <a:cs typeface="Times New Roman" panose="02020603050405020304" pitchFamily="18" charset="0"/>
                <a:sym typeface="Lato Light" charset="0"/>
              </a:rPr>
              <a:t>Represented the NAO by presenting on NAO research on </a:t>
            </a:r>
            <a:r>
              <a:rPr lang="en-US" sz="1400" i="1" dirty="0">
                <a:solidFill>
                  <a:schemeClr val="bg1">
                    <a:lumMod val="50000"/>
                  </a:schemeClr>
                </a:solidFill>
                <a:latin typeface="Times New Roman" panose="02020603050405020304" pitchFamily="18" charset="0"/>
                <a:ea typeface="Roboto" panose="02000000000000000000" pitchFamily="2" charset="0"/>
                <a:cs typeface="Times New Roman" panose="02020603050405020304" pitchFamily="18" charset="0"/>
                <a:sym typeface="Lato Light" charset="0"/>
              </a:rPr>
              <a:t>Care Closer to Home</a:t>
            </a:r>
          </a:p>
        </p:txBody>
      </p:sp>
      <p:grpSp>
        <p:nvGrpSpPr>
          <p:cNvPr id="21" name="Group 20">
            <a:extLst>
              <a:ext uri="{FF2B5EF4-FFF2-40B4-BE49-F238E27FC236}">
                <a16:creationId xmlns:a16="http://schemas.microsoft.com/office/drawing/2014/main" id="{52C07388-4854-E641-9BF9-673AADCE2CC8}"/>
              </a:ext>
            </a:extLst>
          </p:cNvPr>
          <p:cNvGrpSpPr/>
          <p:nvPr/>
        </p:nvGrpSpPr>
        <p:grpSpPr>
          <a:xfrm>
            <a:off x="5036378" y="1451881"/>
            <a:ext cx="661852" cy="661852"/>
            <a:chOff x="3396179" y="1570215"/>
            <a:chExt cx="661852" cy="661852"/>
          </a:xfrm>
        </p:grpSpPr>
        <p:sp>
          <p:nvSpPr>
            <p:cNvPr id="22" name="Oval 21">
              <a:extLst>
                <a:ext uri="{FF2B5EF4-FFF2-40B4-BE49-F238E27FC236}">
                  <a16:creationId xmlns:a16="http://schemas.microsoft.com/office/drawing/2014/main" id="{EAEF1501-82AB-0B4C-AF37-81D9EC3FBE8A}"/>
                </a:ext>
              </a:extLst>
            </p:cNvPr>
            <p:cNvSpPr/>
            <p:nvPr/>
          </p:nvSpPr>
          <p:spPr>
            <a:xfrm>
              <a:off x="3396179" y="1570215"/>
              <a:ext cx="661852" cy="661852"/>
            </a:xfrm>
            <a:prstGeom prst="ellipse">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3" name="Group 22">
              <a:extLst>
                <a:ext uri="{FF2B5EF4-FFF2-40B4-BE49-F238E27FC236}">
                  <a16:creationId xmlns:a16="http://schemas.microsoft.com/office/drawing/2014/main" id="{FD8CD29C-2F08-984D-8168-25C6843454F7}"/>
                </a:ext>
              </a:extLst>
            </p:cNvPr>
            <p:cNvGrpSpPr/>
            <p:nvPr/>
          </p:nvGrpSpPr>
          <p:grpSpPr>
            <a:xfrm>
              <a:off x="3563901" y="1702262"/>
              <a:ext cx="322817" cy="355509"/>
              <a:chOff x="5326063" y="-180975"/>
              <a:chExt cx="752475" cy="828676"/>
            </a:xfrm>
            <a:solidFill>
              <a:schemeClr val="bg1"/>
            </a:solidFill>
          </p:grpSpPr>
          <p:sp>
            <p:nvSpPr>
              <p:cNvPr id="24" name="Freeform 7">
                <a:extLst>
                  <a:ext uri="{FF2B5EF4-FFF2-40B4-BE49-F238E27FC236}">
                    <a16:creationId xmlns:a16="http://schemas.microsoft.com/office/drawing/2014/main" id="{836665FB-1FFB-7B43-8A8D-B263908D9203}"/>
                  </a:ext>
                </a:extLst>
              </p:cNvPr>
              <p:cNvSpPr>
                <a:spLocks/>
              </p:cNvSpPr>
              <p:nvPr/>
            </p:nvSpPr>
            <p:spPr bwMode="auto">
              <a:xfrm>
                <a:off x="5818188" y="-79375"/>
                <a:ext cx="161925" cy="141288"/>
              </a:xfrm>
              <a:custGeom>
                <a:avLst/>
                <a:gdLst>
                  <a:gd name="T0" fmla="*/ 43 w 43"/>
                  <a:gd name="T1" fmla="*/ 36 h 37"/>
                  <a:gd name="T2" fmla="*/ 29 w 43"/>
                  <a:gd name="T3" fmla="*/ 11 h 37"/>
                  <a:gd name="T4" fmla="*/ 0 w 43"/>
                  <a:gd name="T5" fmla="*/ 7 h 37"/>
                  <a:gd name="T6" fmla="*/ 4 w 43"/>
                  <a:gd name="T7" fmla="*/ 17 h 37"/>
                  <a:gd name="T8" fmla="*/ 23 w 43"/>
                  <a:gd name="T9" fmla="*/ 20 h 37"/>
                  <a:gd name="T10" fmla="*/ 32 w 43"/>
                  <a:gd name="T11" fmla="*/ 37 h 37"/>
                  <a:gd name="T12" fmla="*/ 43 w 43"/>
                  <a:gd name="T13" fmla="*/ 36 h 37"/>
                </a:gdLst>
                <a:ahLst/>
                <a:cxnLst>
                  <a:cxn ang="0">
                    <a:pos x="T0" y="T1"/>
                  </a:cxn>
                  <a:cxn ang="0">
                    <a:pos x="T2" y="T3"/>
                  </a:cxn>
                  <a:cxn ang="0">
                    <a:pos x="T4" y="T5"/>
                  </a:cxn>
                  <a:cxn ang="0">
                    <a:pos x="T6" y="T7"/>
                  </a:cxn>
                  <a:cxn ang="0">
                    <a:pos x="T8" y="T9"/>
                  </a:cxn>
                  <a:cxn ang="0">
                    <a:pos x="T10" y="T11"/>
                  </a:cxn>
                  <a:cxn ang="0">
                    <a:pos x="T12" y="T13"/>
                  </a:cxn>
                </a:cxnLst>
                <a:rect l="0" t="0" r="r" b="b"/>
                <a:pathLst>
                  <a:path w="43" h="37">
                    <a:moveTo>
                      <a:pt x="43" y="36"/>
                    </a:moveTo>
                    <a:cubicBezTo>
                      <a:pt x="43" y="36"/>
                      <a:pt x="43" y="21"/>
                      <a:pt x="29" y="11"/>
                    </a:cubicBezTo>
                    <a:cubicBezTo>
                      <a:pt x="13" y="0"/>
                      <a:pt x="0" y="7"/>
                      <a:pt x="0" y="7"/>
                    </a:cubicBezTo>
                    <a:cubicBezTo>
                      <a:pt x="4" y="17"/>
                      <a:pt x="4" y="17"/>
                      <a:pt x="4" y="17"/>
                    </a:cubicBezTo>
                    <a:cubicBezTo>
                      <a:pt x="4" y="17"/>
                      <a:pt x="14" y="13"/>
                      <a:pt x="23" y="20"/>
                    </a:cubicBezTo>
                    <a:cubicBezTo>
                      <a:pt x="32" y="27"/>
                      <a:pt x="32" y="37"/>
                      <a:pt x="32" y="37"/>
                    </a:cubicBezTo>
                    <a:lnTo>
                      <a:pt x="4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8">
                <a:extLst>
                  <a:ext uri="{FF2B5EF4-FFF2-40B4-BE49-F238E27FC236}">
                    <a16:creationId xmlns:a16="http://schemas.microsoft.com/office/drawing/2014/main" id="{0CC220F7-EDFB-5648-A772-05376AEAF271}"/>
                  </a:ext>
                </a:extLst>
              </p:cNvPr>
              <p:cNvSpPr>
                <a:spLocks/>
              </p:cNvSpPr>
              <p:nvPr/>
            </p:nvSpPr>
            <p:spPr bwMode="auto">
              <a:xfrm>
                <a:off x="5792788" y="-180975"/>
                <a:ext cx="285750" cy="239713"/>
              </a:xfrm>
              <a:custGeom>
                <a:avLst/>
                <a:gdLst>
                  <a:gd name="T0" fmla="*/ 48 w 76"/>
                  <a:gd name="T1" fmla="*/ 14 h 63"/>
                  <a:gd name="T2" fmla="*/ 0 w 76"/>
                  <a:gd name="T3" fmla="*/ 11 h 63"/>
                  <a:gd name="T4" fmla="*/ 4 w 76"/>
                  <a:gd name="T5" fmla="*/ 22 h 63"/>
                  <a:gd name="T6" fmla="*/ 42 w 76"/>
                  <a:gd name="T7" fmla="*/ 28 h 63"/>
                  <a:gd name="T8" fmla="*/ 61 w 76"/>
                  <a:gd name="T9" fmla="*/ 63 h 63"/>
                  <a:gd name="T10" fmla="*/ 72 w 76"/>
                  <a:gd name="T11" fmla="*/ 62 h 63"/>
                  <a:gd name="T12" fmla="*/ 48 w 76"/>
                  <a:gd name="T13" fmla="*/ 14 h 63"/>
                </a:gdLst>
                <a:ahLst/>
                <a:cxnLst>
                  <a:cxn ang="0">
                    <a:pos x="T0" y="T1"/>
                  </a:cxn>
                  <a:cxn ang="0">
                    <a:pos x="T2" y="T3"/>
                  </a:cxn>
                  <a:cxn ang="0">
                    <a:pos x="T4" y="T5"/>
                  </a:cxn>
                  <a:cxn ang="0">
                    <a:pos x="T6" y="T7"/>
                  </a:cxn>
                  <a:cxn ang="0">
                    <a:pos x="T8" y="T9"/>
                  </a:cxn>
                  <a:cxn ang="0">
                    <a:pos x="T10" y="T11"/>
                  </a:cxn>
                  <a:cxn ang="0">
                    <a:pos x="T12" y="T13"/>
                  </a:cxn>
                </a:cxnLst>
                <a:rect l="0" t="0" r="r" b="b"/>
                <a:pathLst>
                  <a:path w="76" h="63">
                    <a:moveTo>
                      <a:pt x="48" y="14"/>
                    </a:moveTo>
                    <a:cubicBezTo>
                      <a:pt x="21" y="0"/>
                      <a:pt x="0" y="11"/>
                      <a:pt x="0" y="11"/>
                    </a:cubicBezTo>
                    <a:cubicBezTo>
                      <a:pt x="4" y="22"/>
                      <a:pt x="4" y="22"/>
                      <a:pt x="4" y="22"/>
                    </a:cubicBezTo>
                    <a:cubicBezTo>
                      <a:pt x="4" y="22"/>
                      <a:pt x="25" y="15"/>
                      <a:pt x="42" y="28"/>
                    </a:cubicBezTo>
                    <a:cubicBezTo>
                      <a:pt x="59" y="40"/>
                      <a:pt x="61" y="63"/>
                      <a:pt x="61" y="63"/>
                    </a:cubicBezTo>
                    <a:cubicBezTo>
                      <a:pt x="72" y="62"/>
                      <a:pt x="72" y="62"/>
                      <a:pt x="72" y="62"/>
                    </a:cubicBezTo>
                    <a:cubicBezTo>
                      <a:pt x="72" y="62"/>
                      <a:pt x="76" y="28"/>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9">
                <a:extLst>
                  <a:ext uri="{FF2B5EF4-FFF2-40B4-BE49-F238E27FC236}">
                    <a16:creationId xmlns:a16="http://schemas.microsoft.com/office/drawing/2014/main" id="{BFA919B8-A975-7142-95E9-EFB3527A7F84}"/>
                  </a:ext>
                </a:extLst>
              </p:cNvPr>
              <p:cNvSpPr>
                <a:spLocks noEditPoints="1"/>
              </p:cNvSpPr>
              <p:nvPr/>
            </p:nvSpPr>
            <p:spPr bwMode="auto">
              <a:xfrm>
                <a:off x="5326063" y="39688"/>
                <a:ext cx="722312" cy="608013"/>
              </a:xfrm>
              <a:custGeom>
                <a:avLst/>
                <a:gdLst>
                  <a:gd name="T0" fmla="*/ 147 w 192"/>
                  <a:gd name="T1" fmla="*/ 98 h 160"/>
                  <a:gd name="T2" fmla="*/ 147 w 192"/>
                  <a:gd name="T3" fmla="*/ 17 h 160"/>
                  <a:gd name="T4" fmla="*/ 128 w 192"/>
                  <a:gd name="T5" fmla="*/ 1 h 160"/>
                  <a:gd name="T6" fmla="*/ 12 w 192"/>
                  <a:gd name="T7" fmla="*/ 1 h 160"/>
                  <a:gd name="T8" fmla="*/ 0 w 192"/>
                  <a:gd name="T9" fmla="*/ 16 h 160"/>
                  <a:gd name="T10" fmla="*/ 0 w 192"/>
                  <a:gd name="T11" fmla="*/ 105 h 160"/>
                  <a:gd name="T12" fmla="*/ 34 w 192"/>
                  <a:gd name="T13" fmla="*/ 160 h 160"/>
                  <a:gd name="T14" fmla="*/ 180 w 192"/>
                  <a:gd name="T15" fmla="*/ 160 h 160"/>
                  <a:gd name="T16" fmla="*/ 176 w 192"/>
                  <a:gd name="T17" fmla="*/ 132 h 160"/>
                  <a:gd name="T18" fmla="*/ 147 w 192"/>
                  <a:gd name="T19" fmla="*/ 98 h 160"/>
                  <a:gd name="T20" fmla="*/ 140 w 192"/>
                  <a:gd name="T21" fmla="*/ 121 h 160"/>
                  <a:gd name="T22" fmla="*/ 122 w 192"/>
                  <a:gd name="T23" fmla="*/ 121 h 160"/>
                  <a:gd name="T24" fmla="*/ 114 w 192"/>
                  <a:gd name="T25" fmla="*/ 112 h 160"/>
                  <a:gd name="T26" fmla="*/ 133 w 192"/>
                  <a:gd name="T27" fmla="*/ 112 h 160"/>
                  <a:gd name="T28" fmla="*/ 140 w 192"/>
                  <a:gd name="T29" fmla="*/ 121 h 160"/>
                  <a:gd name="T30" fmla="*/ 88 w 192"/>
                  <a:gd name="T31" fmla="*/ 112 h 160"/>
                  <a:gd name="T32" fmla="*/ 107 w 192"/>
                  <a:gd name="T33" fmla="*/ 112 h 160"/>
                  <a:gd name="T34" fmla="*/ 114 w 192"/>
                  <a:gd name="T35" fmla="*/ 121 h 160"/>
                  <a:gd name="T36" fmla="*/ 96 w 192"/>
                  <a:gd name="T37" fmla="*/ 121 h 160"/>
                  <a:gd name="T38" fmla="*/ 88 w 192"/>
                  <a:gd name="T39" fmla="*/ 112 h 160"/>
                  <a:gd name="T40" fmla="*/ 88 w 192"/>
                  <a:gd name="T41" fmla="*/ 121 h 160"/>
                  <a:gd name="T42" fmla="*/ 70 w 192"/>
                  <a:gd name="T43" fmla="*/ 121 h 160"/>
                  <a:gd name="T44" fmla="*/ 62 w 192"/>
                  <a:gd name="T45" fmla="*/ 112 h 160"/>
                  <a:gd name="T46" fmla="*/ 81 w 192"/>
                  <a:gd name="T47" fmla="*/ 112 h 160"/>
                  <a:gd name="T48" fmla="*/ 88 w 192"/>
                  <a:gd name="T49" fmla="*/ 121 h 160"/>
                  <a:gd name="T50" fmla="*/ 20 w 192"/>
                  <a:gd name="T51" fmla="*/ 98 h 160"/>
                  <a:gd name="T52" fmla="*/ 20 w 192"/>
                  <a:gd name="T53" fmla="*/ 18 h 160"/>
                  <a:gd name="T54" fmla="*/ 129 w 192"/>
                  <a:gd name="T55" fmla="*/ 18 h 160"/>
                  <a:gd name="T56" fmla="*/ 129 w 192"/>
                  <a:gd name="T57" fmla="*/ 98 h 160"/>
                  <a:gd name="T58" fmla="*/ 20 w 192"/>
                  <a:gd name="T59" fmla="*/ 98 h 160"/>
                  <a:gd name="T60" fmla="*/ 36 w 192"/>
                  <a:gd name="T61" fmla="*/ 112 h 160"/>
                  <a:gd name="T62" fmla="*/ 55 w 192"/>
                  <a:gd name="T63" fmla="*/ 112 h 160"/>
                  <a:gd name="T64" fmla="*/ 62 w 192"/>
                  <a:gd name="T65" fmla="*/ 121 h 160"/>
                  <a:gd name="T66" fmla="*/ 44 w 192"/>
                  <a:gd name="T67" fmla="*/ 121 h 160"/>
                  <a:gd name="T68" fmla="*/ 36 w 192"/>
                  <a:gd name="T69" fmla="*/ 112 h 160"/>
                  <a:gd name="T70" fmla="*/ 58 w 192"/>
                  <a:gd name="T71" fmla="*/ 137 h 160"/>
                  <a:gd name="T72" fmla="*/ 49 w 192"/>
                  <a:gd name="T73" fmla="*/ 128 h 160"/>
                  <a:gd name="T74" fmla="*/ 68 w 192"/>
                  <a:gd name="T75" fmla="*/ 128 h 160"/>
                  <a:gd name="T76" fmla="*/ 76 w 192"/>
                  <a:gd name="T77" fmla="*/ 137 h 160"/>
                  <a:gd name="T78" fmla="*/ 58 w 192"/>
                  <a:gd name="T79" fmla="*/ 137 h 160"/>
                  <a:gd name="T80" fmla="*/ 84 w 192"/>
                  <a:gd name="T81" fmla="*/ 137 h 160"/>
                  <a:gd name="T82" fmla="*/ 75 w 192"/>
                  <a:gd name="T83" fmla="*/ 128 h 160"/>
                  <a:gd name="T84" fmla="*/ 94 w 192"/>
                  <a:gd name="T85" fmla="*/ 128 h 160"/>
                  <a:gd name="T86" fmla="*/ 102 w 192"/>
                  <a:gd name="T87" fmla="*/ 137 h 160"/>
                  <a:gd name="T88" fmla="*/ 84 w 192"/>
                  <a:gd name="T89" fmla="*/ 137 h 160"/>
                  <a:gd name="T90" fmla="*/ 110 w 192"/>
                  <a:gd name="T91" fmla="*/ 137 h 160"/>
                  <a:gd name="T92" fmla="*/ 101 w 192"/>
                  <a:gd name="T93" fmla="*/ 128 h 160"/>
                  <a:gd name="T94" fmla="*/ 120 w 192"/>
                  <a:gd name="T95" fmla="*/ 128 h 160"/>
                  <a:gd name="T96" fmla="*/ 128 w 192"/>
                  <a:gd name="T97" fmla="*/ 137 h 160"/>
                  <a:gd name="T98" fmla="*/ 110 w 192"/>
                  <a:gd name="T99" fmla="*/ 137 h 160"/>
                  <a:gd name="T100" fmla="*/ 136 w 192"/>
                  <a:gd name="T101" fmla="*/ 137 h 160"/>
                  <a:gd name="T102" fmla="*/ 127 w 192"/>
                  <a:gd name="T103" fmla="*/ 128 h 160"/>
                  <a:gd name="T104" fmla="*/ 146 w 192"/>
                  <a:gd name="T105" fmla="*/ 128 h 160"/>
                  <a:gd name="T106" fmla="*/ 154 w 192"/>
                  <a:gd name="T107" fmla="*/ 137 h 160"/>
                  <a:gd name="T108" fmla="*/ 136 w 192"/>
                  <a:gd name="T109" fmla="*/ 13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2" h="160">
                    <a:moveTo>
                      <a:pt x="147" y="98"/>
                    </a:moveTo>
                    <a:cubicBezTo>
                      <a:pt x="147" y="17"/>
                      <a:pt x="147" y="17"/>
                      <a:pt x="147" y="17"/>
                    </a:cubicBezTo>
                    <a:cubicBezTo>
                      <a:pt x="147" y="17"/>
                      <a:pt x="150" y="1"/>
                      <a:pt x="128" y="1"/>
                    </a:cubicBezTo>
                    <a:cubicBezTo>
                      <a:pt x="103" y="1"/>
                      <a:pt x="12" y="1"/>
                      <a:pt x="12" y="1"/>
                    </a:cubicBezTo>
                    <a:cubicBezTo>
                      <a:pt x="12" y="1"/>
                      <a:pt x="0" y="0"/>
                      <a:pt x="0" y="16"/>
                    </a:cubicBezTo>
                    <a:cubicBezTo>
                      <a:pt x="0" y="39"/>
                      <a:pt x="0" y="105"/>
                      <a:pt x="0" y="105"/>
                    </a:cubicBezTo>
                    <a:cubicBezTo>
                      <a:pt x="34" y="160"/>
                      <a:pt x="34" y="160"/>
                      <a:pt x="34" y="160"/>
                    </a:cubicBezTo>
                    <a:cubicBezTo>
                      <a:pt x="180" y="160"/>
                      <a:pt x="180" y="160"/>
                      <a:pt x="180" y="160"/>
                    </a:cubicBezTo>
                    <a:cubicBezTo>
                      <a:pt x="180" y="160"/>
                      <a:pt x="192" y="150"/>
                      <a:pt x="176" y="132"/>
                    </a:cubicBezTo>
                    <a:cubicBezTo>
                      <a:pt x="160" y="113"/>
                      <a:pt x="147" y="98"/>
                      <a:pt x="147" y="98"/>
                    </a:cubicBezTo>
                    <a:close/>
                    <a:moveTo>
                      <a:pt x="140" y="121"/>
                    </a:moveTo>
                    <a:cubicBezTo>
                      <a:pt x="122" y="121"/>
                      <a:pt x="122" y="121"/>
                      <a:pt x="122" y="121"/>
                    </a:cubicBezTo>
                    <a:cubicBezTo>
                      <a:pt x="114" y="112"/>
                      <a:pt x="114" y="112"/>
                      <a:pt x="114" y="112"/>
                    </a:cubicBezTo>
                    <a:cubicBezTo>
                      <a:pt x="133" y="112"/>
                      <a:pt x="133" y="112"/>
                      <a:pt x="133" y="112"/>
                    </a:cubicBezTo>
                    <a:lnTo>
                      <a:pt x="140" y="121"/>
                    </a:lnTo>
                    <a:close/>
                    <a:moveTo>
                      <a:pt x="88" y="112"/>
                    </a:moveTo>
                    <a:cubicBezTo>
                      <a:pt x="107" y="112"/>
                      <a:pt x="107" y="112"/>
                      <a:pt x="107" y="112"/>
                    </a:cubicBezTo>
                    <a:cubicBezTo>
                      <a:pt x="114" y="121"/>
                      <a:pt x="114" y="121"/>
                      <a:pt x="114" y="121"/>
                    </a:cubicBezTo>
                    <a:cubicBezTo>
                      <a:pt x="96" y="121"/>
                      <a:pt x="96" y="121"/>
                      <a:pt x="96" y="121"/>
                    </a:cubicBezTo>
                    <a:lnTo>
                      <a:pt x="88" y="112"/>
                    </a:lnTo>
                    <a:close/>
                    <a:moveTo>
                      <a:pt x="88" y="121"/>
                    </a:moveTo>
                    <a:cubicBezTo>
                      <a:pt x="70" y="121"/>
                      <a:pt x="70" y="121"/>
                      <a:pt x="70" y="121"/>
                    </a:cubicBezTo>
                    <a:cubicBezTo>
                      <a:pt x="62" y="112"/>
                      <a:pt x="62" y="112"/>
                      <a:pt x="62" y="112"/>
                    </a:cubicBezTo>
                    <a:cubicBezTo>
                      <a:pt x="81" y="112"/>
                      <a:pt x="81" y="112"/>
                      <a:pt x="81" y="112"/>
                    </a:cubicBezTo>
                    <a:lnTo>
                      <a:pt x="88" y="121"/>
                    </a:lnTo>
                    <a:close/>
                    <a:moveTo>
                      <a:pt x="20" y="98"/>
                    </a:moveTo>
                    <a:cubicBezTo>
                      <a:pt x="20" y="18"/>
                      <a:pt x="20" y="18"/>
                      <a:pt x="20" y="18"/>
                    </a:cubicBezTo>
                    <a:cubicBezTo>
                      <a:pt x="129" y="18"/>
                      <a:pt x="129" y="18"/>
                      <a:pt x="129" y="18"/>
                    </a:cubicBezTo>
                    <a:cubicBezTo>
                      <a:pt x="129" y="98"/>
                      <a:pt x="129" y="98"/>
                      <a:pt x="129" y="98"/>
                    </a:cubicBezTo>
                    <a:lnTo>
                      <a:pt x="20" y="98"/>
                    </a:lnTo>
                    <a:close/>
                    <a:moveTo>
                      <a:pt x="36" y="112"/>
                    </a:moveTo>
                    <a:cubicBezTo>
                      <a:pt x="55" y="112"/>
                      <a:pt x="55" y="112"/>
                      <a:pt x="55" y="112"/>
                    </a:cubicBezTo>
                    <a:cubicBezTo>
                      <a:pt x="62" y="121"/>
                      <a:pt x="62" y="121"/>
                      <a:pt x="62" y="121"/>
                    </a:cubicBezTo>
                    <a:cubicBezTo>
                      <a:pt x="44" y="121"/>
                      <a:pt x="44" y="121"/>
                      <a:pt x="44" y="121"/>
                    </a:cubicBezTo>
                    <a:lnTo>
                      <a:pt x="36" y="112"/>
                    </a:lnTo>
                    <a:close/>
                    <a:moveTo>
                      <a:pt x="58" y="137"/>
                    </a:moveTo>
                    <a:cubicBezTo>
                      <a:pt x="49" y="128"/>
                      <a:pt x="49" y="128"/>
                      <a:pt x="49" y="128"/>
                    </a:cubicBezTo>
                    <a:cubicBezTo>
                      <a:pt x="68" y="128"/>
                      <a:pt x="68" y="128"/>
                      <a:pt x="68" y="128"/>
                    </a:cubicBezTo>
                    <a:cubicBezTo>
                      <a:pt x="76" y="137"/>
                      <a:pt x="76" y="137"/>
                      <a:pt x="76" y="137"/>
                    </a:cubicBezTo>
                    <a:lnTo>
                      <a:pt x="58" y="137"/>
                    </a:lnTo>
                    <a:close/>
                    <a:moveTo>
                      <a:pt x="84" y="137"/>
                    </a:moveTo>
                    <a:cubicBezTo>
                      <a:pt x="75" y="128"/>
                      <a:pt x="75" y="128"/>
                      <a:pt x="75" y="128"/>
                    </a:cubicBezTo>
                    <a:cubicBezTo>
                      <a:pt x="94" y="128"/>
                      <a:pt x="94" y="128"/>
                      <a:pt x="94" y="128"/>
                    </a:cubicBezTo>
                    <a:cubicBezTo>
                      <a:pt x="102" y="137"/>
                      <a:pt x="102" y="137"/>
                      <a:pt x="102" y="137"/>
                    </a:cubicBezTo>
                    <a:lnTo>
                      <a:pt x="84" y="137"/>
                    </a:lnTo>
                    <a:close/>
                    <a:moveTo>
                      <a:pt x="110" y="137"/>
                    </a:moveTo>
                    <a:cubicBezTo>
                      <a:pt x="101" y="128"/>
                      <a:pt x="101" y="128"/>
                      <a:pt x="101" y="128"/>
                    </a:cubicBezTo>
                    <a:cubicBezTo>
                      <a:pt x="120" y="128"/>
                      <a:pt x="120" y="128"/>
                      <a:pt x="120" y="128"/>
                    </a:cubicBezTo>
                    <a:cubicBezTo>
                      <a:pt x="128" y="137"/>
                      <a:pt x="128" y="137"/>
                      <a:pt x="128" y="137"/>
                    </a:cubicBezTo>
                    <a:lnTo>
                      <a:pt x="110" y="137"/>
                    </a:lnTo>
                    <a:close/>
                    <a:moveTo>
                      <a:pt x="136" y="137"/>
                    </a:moveTo>
                    <a:cubicBezTo>
                      <a:pt x="127" y="128"/>
                      <a:pt x="127" y="128"/>
                      <a:pt x="127" y="128"/>
                    </a:cubicBezTo>
                    <a:cubicBezTo>
                      <a:pt x="146" y="128"/>
                      <a:pt x="146" y="128"/>
                      <a:pt x="146" y="128"/>
                    </a:cubicBezTo>
                    <a:cubicBezTo>
                      <a:pt x="154" y="137"/>
                      <a:pt x="154" y="137"/>
                      <a:pt x="154" y="137"/>
                    </a:cubicBezTo>
                    <a:lnTo>
                      <a:pt x="136"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0">
                <a:extLst>
                  <a:ext uri="{FF2B5EF4-FFF2-40B4-BE49-F238E27FC236}">
                    <a16:creationId xmlns:a16="http://schemas.microsoft.com/office/drawing/2014/main" id="{B445185E-8244-8443-ABFC-FC442234A797}"/>
                  </a:ext>
                </a:extLst>
              </p:cNvPr>
              <p:cNvSpPr>
                <a:spLocks/>
              </p:cNvSpPr>
              <p:nvPr/>
            </p:nvSpPr>
            <p:spPr bwMode="auto">
              <a:xfrm>
                <a:off x="5535613" y="179388"/>
                <a:ext cx="158750" cy="168275"/>
              </a:xfrm>
              <a:custGeom>
                <a:avLst/>
                <a:gdLst>
                  <a:gd name="T0" fmla="*/ 48 w 100"/>
                  <a:gd name="T1" fmla="*/ 43 h 106"/>
                  <a:gd name="T2" fmla="*/ 0 w 100"/>
                  <a:gd name="T3" fmla="*/ 91 h 106"/>
                  <a:gd name="T4" fmla="*/ 15 w 100"/>
                  <a:gd name="T5" fmla="*/ 106 h 106"/>
                  <a:gd name="T6" fmla="*/ 62 w 100"/>
                  <a:gd name="T7" fmla="*/ 55 h 106"/>
                  <a:gd name="T8" fmla="*/ 74 w 100"/>
                  <a:gd name="T9" fmla="*/ 87 h 106"/>
                  <a:gd name="T10" fmla="*/ 100 w 100"/>
                  <a:gd name="T11" fmla="*/ 0 h 106"/>
                  <a:gd name="T12" fmla="*/ 19 w 100"/>
                  <a:gd name="T13" fmla="*/ 36 h 106"/>
                  <a:gd name="T14" fmla="*/ 48 w 100"/>
                  <a:gd name="T15" fmla="*/ 43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106">
                    <a:moveTo>
                      <a:pt x="48" y="43"/>
                    </a:moveTo>
                    <a:lnTo>
                      <a:pt x="0" y="91"/>
                    </a:lnTo>
                    <a:lnTo>
                      <a:pt x="15" y="106"/>
                    </a:lnTo>
                    <a:lnTo>
                      <a:pt x="62" y="55"/>
                    </a:lnTo>
                    <a:lnTo>
                      <a:pt x="74" y="87"/>
                    </a:lnTo>
                    <a:lnTo>
                      <a:pt x="100" y="0"/>
                    </a:lnTo>
                    <a:lnTo>
                      <a:pt x="19" y="36"/>
                    </a:lnTo>
                    <a:lnTo>
                      <a:pt x="48"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28" name="Rectangle 27">
            <a:extLst>
              <a:ext uri="{FF2B5EF4-FFF2-40B4-BE49-F238E27FC236}">
                <a16:creationId xmlns:a16="http://schemas.microsoft.com/office/drawing/2014/main" id="{749BB37F-D61C-6140-860D-E5DAB36CFBA3}"/>
              </a:ext>
            </a:extLst>
          </p:cNvPr>
          <p:cNvSpPr>
            <a:spLocks/>
          </p:cNvSpPr>
          <p:nvPr/>
        </p:nvSpPr>
        <p:spPr bwMode="auto">
          <a:xfrm>
            <a:off x="2184126" y="1456401"/>
            <a:ext cx="2301813" cy="26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600" b="1" dirty="0">
                <a:latin typeface="Times New Roman" panose="02020603050405020304" pitchFamily="18" charset="0"/>
                <a:ea typeface="Roboto Light" panose="02000000000000000000" pitchFamily="2" charset="0"/>
                <a:cs typeface="Times New Roman" panose="02020603050405020304" pitchFamily="18" charset="0"/>
                <a:sym typeface="Bebas Neue" charset="0"/>
              </a:rPr>
              <a:t>COMPARTIVE STUDY</a:t>
            </a:r>
          </a:p>
        </p:txBody>
      </p:sp>
      <p:sp>
        <p:nvSpPr>
          <p:cNvPr id="29" name="Rectangle 28">
            <a:extLst>
              <a:ext uri="{FF2B5EF4-FFF2-40B4-BE49-F238E27FC236}">
                <a16:creationId xmlns:a16="http://schemas.microsoft.com/office/drawing/2014/main" id="{99591B4F-01ED-9645-A340-805ADB4FAE1B}"/>
              </a:ext>
            </a:extLst>
          </p:cNvPr>
          <p:cNvSpPr>
            <a:spLocks/>
          </p:cNvSpPr>
          <p:nvPr/>
        </p:nvSpPr>
        <p:spPr bwMode="auto">
          <a:xfrm>
            <a:off x="2201543" y="1760907"/>
            <a:ext cx="2144545" cy="33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sym typeface="Lato Light" charset="0"/>
              </a:rPr>
              <a:t>Policy programs for people living with dementia</a:t>
            </a:r>
          </a:p>
        </p:txBody>
      </p:sp>
      <p:sp>
        <p:nvSpPr>
          <p:cNvPr id="30" name="Rectangle 24">
            <a:extLst>
              <a:ext uri="{FF2B5EF4-FFF2-40B4-BE49-F238E27FC236}">
                <a16:creationId xmlns:a16="http://schemas.microsoft.com/office/drawing/2014/main" id="{B50EF0CA-FB5E-9E44-97C8-66570DBCEA46}"/>
              </a:ext>
            </a:extLst>
          </p:cNvPr>
          <p:cNvSpPr>
            <a:spLocks/>
          </p:cNvSpPr>
          <p:nvPr/>
        </p:nvSpPr>
        <p:spPr bwMode="auto">
          <a:xfrm>
            <a:off x="1449543" y="2359642"/>
            <a:ext cx="2412274" cy="42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20000"/>
              </a:lnSpc>
            </a:pPr>
            <a:r>
              <a:rPr lang="en-US" sz="1400" dirty="0">
                <a:solidFill>
                  <a:schemeClr val="bg1">
                    <a:lumMod val="50000"/>
                  </a:schemeClr>
                </a:solidFill>
                <a:latin typeface="Times New Roman" panose="02020603050405020304" pitchFamily="18" charset="0"/>
                <a:ea typeface="Roboto" panose="02000000000000000000" pitchFamily="2" charset="0"/>
                <a:cs typeface="Times New Roman" panose="02020603050405020304" pitchFamily="18" charset="0"/>
                <a:sym typeface="Lato Light" charset="0"/>
              </a:rPr>
              <a:t>Joined research team for comparative study on five North American jurisdictions</a:t>
            </a:r>
            <a:endParaRPr lang="en-US" sz="1400" i="1" dirty="0">
              <a:solidFill>
                <a:schemeClr val="bg1">
                  <a:lumMod val="50000"/>
                </a:schemeClr>
              </a:solidFill>
              <a:latin typeface="Times New Roman" panose="02020603050405020304" pitchFamily="18" charset="0"/>
              <a:ea typeface="Roboto" panose="02000000000000000000" pitchFamily="2" charset="0"/>
              <a:cs typeface="Times New Roman" panose="02020603050405020304" pitchFamily="18" charset="0"/>
              <a:sym typeface="Lato Light" charset="0"/>
            </a:endParaRPr>
          </a:p>
        </p:txBody>
      </p:sp>
      <p:grpSp>
        <p:nvGrpSpPr>
          <p:cNvPr id="31" name="Group 30">
            <a:extLst>
              <a:ext uri="{FF2B5EF4-FFF2-40B4-BE49-F238E27FC236}">
                <a16:creationId xmlns:a16="http://schemas.microsoft.com/office/drawing/2014/main" id="{846C4943-602A-224D-AF79-701AE1219570}"/>
              </a:ext>
            </a:extLst>
          </p:cNvPr>
          <p:cNvGrpSpPr/>
          <p:nvPr/>
        </p:nvGrpSpPr>
        <p:grpSpPr>
          <a:xfrm>
            <a:off x="2899349" y="3593204"/>
            <a:ext cx="640080" cy="640080"/>
            <a:chOff x="5037601" y="1722678"/>
            <a:chExt cx="640080" cy="640080"/>
          </a:xfrm>
        </p:grpSpPr>
        <p:sp>
          <p:nvSpPr>
            <p:cNvPr id="32" name="Freeform 8">
              <a:extLst>
                <a:ext uri="{FF2B5EF4-FFF2-40B4-BE49-F238E27FC236}">
                  <a16:creationId xmlns:a16="http://schemas.microsoft.com/office/drawing/2014/main" id="{B1102D86-B22C-074A-9949-46C8E3D4BBDF}"/>
                </a:ext>
              </a:extLst>
            </p:cNvPr>
            <p:cNvSpPr>
              <a:spLocks noEditPoints="1"/>
            </p:cNvSpPr>
            <p:nvPr/>
          </p:nvSpPr>
          <p:spPr bwMode="auto">
            <a:xfrm>
              <a:off x="5155103" y="1865415"/>
              <a:ext cx="405076" cy="354606"/>
            </a:xfrm>
            <a:custGeom>
              <a:avLst/>
              <a:gdLst>
                <a:gd name="T0" fmla="*/ 89 w 408"/>
                <a:gd name="T1" fmla="*/ 357 h 357"/>
                <a:gd name="T2" fmla="*/ 77 w 408"/>
                <a:gd name="T3" fmla="*/ 306 h 357"/>
                <a:gd name="T4" fmla="*/ 79 w 408"/>
                <a:gd name="T5" fmla="*/ 300 h 357"/>
                <a:gd name="T6" fmla="*/ 81 w 408"/>
                <a:gd name="T7" fmla="*/ 296 h 357"/>
                <a:gd name="T8" fmla="*/ 204 w 408"/>
                <a:gd name="T9" fmla="*/ 194 h 357"/>
                <a:gd name="T10" fmla="*/ 243 w 408"/>
                <a:gd name="T11" fmla="*/ 0 h 357"/>
                <a:gd name="T12" fmla="*/ 281 w 408"/>
                <a:gd name="T13" fmla="*/ 194 h 357"/>
                <a:gd name="T14" fmla="*/ 404 w 408"/>
                <a:gd name="T15" fmla="*/ 296 h 357"/>
                <a:gd name="T16" fmla="*/ 407 w 408"/>
                <a:gd name="T17" fmla="*/ 300 h 357"/>
                <a:gd name="T18" fmla="*/ 408 w 408"/>
                <a:gd name="T19" fmla="*/ 306 h 357"/>
                <a:gd name="T20" fmla="*/ 396 w 408"/>
                <a:gd name="T21" fmla="*/ 357 h 357"/>
                <a:gd name="T22" fmla="*/ 243 w 408"/>
                <a:gd name="T23" fmla="*/ 25 h 357"/>
                <a:gd name="T24" fmla="*/ 243 w 408"/>
                <a:gd name="T25" fmla="*/ 178 h 357"/>
                <a:gd name="T26" fmla="*/ 383 w 408"/>
                <a:gd name="T27" fmla="*/ 319 h 357"/>
                <a:gd name="T28" fmla="*/ 363 w 408"/>
                <a:gd name="T29" fmla="*/ 293 h 357"/>
                <a:gd name="T30" fmla="*/ 263 w 408"/>
                <a:gd name="T31" fmla="*/ 254 h 357"/>
                <a:gd name="T32" fmla="*/ 255 w 408"/>
                <a:gd name="T33" fmla="*/ 203 h 357"/>
                <a:gd name="T34" fmla="*/ 230 w 408"/>
                <a:gd name="T35" fmla="*/ 203 h 357"/>
                <a:gd name="T36" fmla="*/ 217 w 408"/>
                <a:gd name="T37" fmla="*/ 255 h 357"/>
                <a:gd name="T38" fmla="*/ 102 w 408"/>
                <a:gd name="T39" fmla="*/ 319 h 357"/>
                <a:gd name="T40" fmla="*/ 383 w 408"/>
                <a:gd name="T41" fmla="*/ 331 h 357"/>
                <a:gd name="T42" fmla="*/ 89 w 408"/>
                <a:gd name="T43" fmla="*/ 102 h 357"/>
                <a:gd name="T44" fmla="*/ 150 w 408"/>
                <a:gd name="T45" fmla="*/ 178 h 357"/>
                <a:gd name="T46" fmla="*/ 128 w 408"/>
                <a:gd name="T47" fmla="*/ 177 h 357"/>
                <a:gd name="T48" fmla="*/ 115 w 408"/>
                <a:gd name="T49" fmla="*/ 229 h 357"/>
                <a:gd name="T50" fmla="*/ 25 w 408"/>
                <a:gd name="T51" fmla="*/ 264 h 357"/>
                <a:gd name="T52" fmla="*/ 26 w 408"/>
                <a:gd name="T53" fmla="*/ 331 h 357"/>
                <a:gd name="T54" fmla="*/ 51 w 408"/>
                <a:gd name="T55" fmla="*/ 344 h 357"/>
                <a:gd name="T56" fmla="*/ 13 w 408"/>
                <a:gd name="T57" fmla="*/ 357 h 357"/>
                <a:gd name="T58" fmla="*/ 0 w 408"/>
                <a:gd name="T59" fmla="*/ 293 h 357"/>
                <a:gd name="T60" fmla="*/ 0 w 408"/>
                <a:gd name="T61" fmla="*/ 251 h 357"/>
                <a:gd name="T62" fmla="*/ 102 w 408"/>
                <a:gd name="T63" fmla="*/ 169 h 357"/>
                <a:gd name="T64" fmla="*/ 140 w 408"/>
                <a:gd name="T65" fmla="*/ 25 h 357"/>
                <a:gd name="T66" fmla="*/ 137 w 408"/>
                <a:gd name="T67" fmla="*/ 5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8" h="357">
                  <a:moveTo>
                    <a:pt x="396" y="357"/>
                  </a:moveTo>
                  <a:cubicBezTo>
                    <a:pt x="89" y="357"/>
                    <a:pt x="89" y="357"/>
                    <a:pt x="89" y="357"/>
                  </a:cubicBezTo>
                  <a:cubicBezTo>
                    <a:pt x="82" y="357"/>
                    <a:pt x="77" y="351"/>
                    <a:pt x="77" y="344"/>
                  </a:cubicBezTo>
                  <a:cubicBezTo>
                    <a:pt x="77" y="306"/>
                    <a:pt x="77" y="306"/>
                    <a:pt x="77" y="306"/>
                  </a:cubicBezTo>
                  <a:cubicBezTo>
                    <a:pt x="77" y="304"/>
                    <a:pt x="77" y="302"/>
                    <a:pt x="78" y="301"/>
                  </a:cubicBezTo>
                  <a:cubicBezTo>
                    <a:pt x="78" y="300"/>
                    <a:pt x="78" y="300"/>
                    <a:pt x="79" y="300"/>
                  </a:cubicBezTo>
                  <a:cubicBezTo>
                    <a:pt x="79" y="298"/>
                    <a:pt x="80" y="297"/>
                    <a:pt x="81" y="296"/>
                  </a:cubicBezTo>
                  <a:cubicBezTo>
                    <a:pt x="81" y="296"/>
                    <a:pt x="81" y="296"/>
                    <a:pt x="81" y="296"/>
                  </a:cubicBezTo>
                  <a:cubicBezTo>
                    <a:pt x="111" y="264"/>
                    <a:pt x="155" y="241"/>
                    <a:pt x="204" y="233"/>
                  </a:cubicBezTo>
                  <a:cubicBezTo>
                    <a:pt x="204" y="194"/>
                    <a:pt x="204" y="194"/>
                    <a:pt x="204" y="194"/>
                  </a:cubicBezTo>
                  <a:cubicBezTo>
                    <a:pt x="174" y="178"/>
                    <a:pt x="153" y="143"/>
                    <a:pt x="153" y="102"/>
                  </a:cubicBezTo>
                  <a:cubicBezTo>
                    <a:pt x="153" y="45"/>
                    <a:pt x="193" y="0"/>
                    <a:pt x="243" y="0"/>
                  </a:cubicBezTo>
                  <a:cubicBezTo>
                    <a:pt x="292" y="0"/>
                    <a:pt x="332" y="45"/>
                    <a:pt x="332" y="102"/>
                  </a:cubicBezTo>
                  <a:cubicBezTo>
                    <a:pt x="332" y="143"/>
                    <a:pt x="311" y="178"/>
                    <a:pt x="281" y="194"/>
                  </a:cubicBezTo>
                  <a:cubicBezTo>
                    <a:pt x="281" y="233"/>
                    <a:pt x="281" y="233"/>
                    <a:pt x="281" y="233"/>
                  </a:cubicBezTo>
                  <a:cubicBezTo>
                    <a:pt x="330" y="241"/>
                    <a:pt x="374" y="264"/>
                    <a:pt x="404" y="296"/>
                  </a:cubicBezTo>
                  <a:cubicBezTo>
                    <a:pt x="404" y="296"/>
                    <a:pt x="404" y="296"/>
                    <a:pt x="404" y="296"/>
                  </a:cubicBezTo>
                  <a:cubicBezTo>
                    <a:pt x="405" y="297"/>
                    <a:pt x="406" y="298"/>
                    <a:pt x="407" y="300"/>
                  </a:cubicBezTo>
                  <a:cubicBezTo>
                    <a:pt x="407" y="300"/>
                    <a:pt x="407" y="300"/>
                    <a:pt x="407" y="301"/>
                  </a:cubicBezTo>
                  <a:cubicBezTo>
                    <a:pt x="408" y="302"/>
                    <a:pt x="408" y="304"/>
                    <a:pt x="408" y="306"/>
                  </a:cubicBezTo>
                  <a:cubicBezTo>
                    <a:pt x="408" y="344"/>
                    <a:pt x="408" y="344"/>
                    <a:pt x="408" y="344"/>
                  </a:cubicBezTo>
                  <a:cubicBezTo>
                    <a:pt x="408" y="351"/>
                    <a:pt x="403" y="357"/>
                    <a:pt x="396" y="357"/>
                  </a:cubicBezTo>
                  <a:close/>
                  <a:moveTo>
                    <a:pt x="306" y="102"/>
                  </a:moveTo>
                  <a:cubicBezTo>
                    <a:pt x="306" y="59"/>
                    <a:pt x="278" y="25"/>
                    <a:pt x="243" y="25"/>
                  </a:cubicBezTo>
                  <a:cubicBezTo>
                    <a:pt x="207" y="25"/>
                    <a:pt x="179" y="59"/>
                    <a:pt x="179" y="102"/>
                  </a:cubicBezTo>
                  <a:cubicBezTo>
                    <a:pt x="179" y="144"/>
                    <a:pt x="207" y="178"/>
                    <a:pt x="243" y="178"/>
                  </a:cubicBezTo>
                  <a:cubicBezTo>
                    <a:pt x="278" y="178"/>
                    <a:pt x="306" y="144"/>
                    <a:pt x="306" y="102"/>
                  </a:cubicBezTo>
                  <a:close/>
                  <a:moveTo>
                    <a:pt x="383" y="319"/>
                  </a:moveTo>
                  <a:cubicBezTo>
                    <a:pt x="383" y="308"/>
                    <a:pt x="373" y="300"/>
                    <a:pt x="362" y="293"/>
                  </a:cubicBezTo>
                  <a:cubicBezTo>
                    <a:pt x="363" y="293"/>
                    <a:pt x="363" y="293"/>
                    <a:pt x="363" y="293"/>
                  </a:cubicBezTo>
                  <a:cubicBezTo>
                    <a:pt x="336" y="273"/>
                    <a:pt x="298" y="262"/>
                    <a:pt x="264" y="256"/>
                  </a:cubicBezTo>
                  <a:cubicBezTo>
                    <a:pt x="263" y="254"/>
                    <a:pt x="263" y="254"/>
                    <a:pt x="263" y="254"/>
                  </a:cubicBezTo>
                  <a:cubicBezTo>
                    <a:pt x="259" y="252"/>
                    <a:pt x="255" y="248"/>
                    <a:pt x="255" y="242"/>
                  </a:cubicBezTo>
                  <a:cubicBezTo>
                    <a:pt x="255" y="203"/>
                    <a:pt x="255" y="203"/>
                    <a:pt x="255" y="203"/>
                  </a:cubicBezTo>
                  <a:cubicBezTo>
                    <a:pt x="251" y="203"/>
                    <a:pt x="247" y="204"/>
                    <a:pt x="243" y="204"/>
                  </a:cubicBezTo>
                  <a:cubicBezTo>
                    <a:pt x="238" y="204"/>
                    <a:pt x="234" y="203"/>
                    <a:pt x="230" y="203"/>
                  </a:cubicBezTo>
                  <a:cubicBezTo>
                    <a:pt x="230" y="242"/>
                    <a:pt x="230" y="242"/>
                    <a:pt x="230" y="242"/>
                  </a:cubicBezTo>
                  <a:cubicBezTo>
                    <a:pt x="230" y="249"/>
                    <a:pt x="224" y="255"/>
                    <a:pt x="217" y="255"/>
                  </a:cubicBezTo>
                  <a:cubicBezTo>
                    <a:pt x="186" y="260"/>
                    <a:pt x="157" y="271"/>
                    <a:pt x="131" y="287"/>
                  </a:cubicBezTo>
                  <a:cubicBezTo>
                    <a:pt x="103" y="304"/>
                    <a:pt x="102" y="319"/>
                    <a:pt x="102" y="319"/>
                  </a:cubicBezTo>
                  <a:cubicBezTo>
                    <a:pt x="102" y="331"/>
                    <a:pt x="102" y="331"/>
                    <a:pt x="102" y="331"/>
                  </a:cubicBezTo>
                  <a:cubicBezTo>
                    <a:pt x="383" y="331"/>
                    <a:pt x="383" y="331"/>
                    <a:pt x="383" y="331"/>
                  </a:cubicBezTo>
                  <a:cubicBezTo>
                    <a:pt x="383" y="319"/>
                    <a:pt x="383" y="319"/>
                    <a:pt x="383" y="319"/>
                  </a:cubicBezTo>
                  <a:close/>
                  <a:moveTo>
                    <a:pt x="89" y="102"/>
                  </a:moveTo>
                  <a:cubicBezTo>
                    <a:pt x="89" y="129"/>
                    <a:pt x="104" y="151"/>
                    <a:pt x="137" y="153"/>
                  </a:cubicBezTo>
                  <a:cubicBezTo>
                    <a:pt x="141" y="161"/>
                    <a:pt x="145" y="170"/>
                    <a:pt x="150" y="178"/>
                  </a:cubicBezTo>
                  <a:cubicBezTo>
                    <a:pt x="147" y="178"/>
                    <a:pt x="144" y="178"/>
                    <a:pt x="140" y="178"/>
                  </a:cubicBezTo>
                  <a:cubicBezTo>
                    <a:pt x="136" y="178"/>
                    <a:pt x="132" y="178"/>
                    <a:pt x="128" y="177"/>
                  </a:cubicBezTo>
                  <a:cubicBezTo>
                    <a:pt x="128" y="217"/>
                    <a:pt x="128" y="217"/>
                    <a:pt x="128" y="217"/>
                  </a:cubicBezTo>
                  <a:cubicBezTo>
                    <a:pt x="128" y="224"/>
                    <a:pt x="122" y="229"/>
                    <a:pt x="115" y="229"/>
                  </a:cubicBezTo>
                  <a:cubicBezTo>
                    <a:pt x="84" y="235"/>
                    <a:pt x="54" y="245"/>
                    <a:pt x="29" y="262"/>
                  </a:cubicBezTo>
                  <a:cubicBezTo>
                    <a:pt x="28" y="262"/>
                    <a:pt x="26" y="263"/>
                    <a:pt x="25" y="264"/>
                  </a:cubicBezTo>
                  <a:cubicBezTo>
                    <a:pt x="25" y="265"/>
                    <a:pt x="26" y="266"/>
                    <a:pt x="26" y="268"/>
                  </a:cubicBezTo>
                  <a:cubicBezTo>
                    <a:pt x="26" y="331"/>
                    <a:pt x="26" y="331"/>
                    <a:pt x="26" y="331"/>
                  </a:cubicBezTo>
                  <a:cubicBezTo>
                    <a:pt x="38" y="331"/>
                    <a:pt x="38" y="331"/>
                    <a:pt x="38" y="331"/>
                  </a:cubicBezTo>
                  <a:cubicBezTo>
                    <a:pt x="45" y="331"/>
                    <a:pt x="51" y="337"/>
                    <a:pt x="51" y="344"/>
                  </a:cubicBezTo>
                  <a:cubicBezTo>
                    <a:pt x="51" y="351"/>
                    <a:pt x="45" y="357"/>
                    <a:pt x="38" y="357"/>
                  </a:cubicBezTo>
                  <a:cubicBezTo>
                    <a:pt x="13" y="357"/>
                    <a:pt x="13" y="357"/>
                    <a:pt x="13" y="357"/>
                  </a:cubicBezTo>
                  <a:cubicBezTo>
                    <a:pt x="6" y="357"/>
                    <a:pt x="0" y="351"/>
                    <a:pt x="0" y="344"/>
                  </a:cubicBezTo>
                  <a:cubicBezTo>
                    <a:pt x="0" y="293"/>
                    <a:pt x="0" y="293"/>
                    <a:pt x="0" y="293"/>
                  </a:cubicBezTo>
                  <a:cubicBezTo>
                    <a:pt x="0" y="268"/>
                    <a:pt x="0" y="268"/>
                    <a:pt x="0" y="268"/>
                  </a:cubicBezTo>
                  <a:cubicBezTo>
                    <a:pt x="0" y="251"/>
                    <a:pt x="0" y="251"/>
                    <a:pt x="0" y="251"/>
                  </a:cubicBezTo>
                  <a:cubicBezTo>
                    <a:pt x="28" y="229"/>
                    <a:pt x="63" y="214"/>
                    <a:pt x="102" y="207"/>
                  </a:cubicBezTo>
                  <a:cubicBezTo>
                    <a:pt x="102" y="169"/>
                    <a:pt x="102" y="169"/>
                    <a:pt x="102" y="169"/>
                  </a:cubicBezTo>
                  <a:cubicBezTo>
                    <a:pt x="77" y="157"/>
                    <a:pt x="64" y="131"/>
                    <a:pt x="64" y="102"/>
                  </a:cubicBezTo>
                  <a:cubicBezTo>
                    <a:pt x="64" y="59"/>
                    <a:pt x="91" y="25"/>
                    <a:pt x="140" y="25"/>
                  </a:cubicBezTo>
                  <a:cubicBezTo>
                    <a:pt x="144" y="25"/>
                    <a:pt x="147" y="26"/>
                    <a:pt x="150" y="26"/>
                  </a:cubicBezTo>
                  <a:cubicBezTo>
                    <a:pt x="145" y="34"/>
                    <a:pt x="141" y="42"/>
                    <a:pt x="137" y="51"/>
                  </a:cubicBezTo>
                  <a:cubicBezTo>
                    <a:pt x="104" y="52"/>
                    <a:pt x="89" y="75"/>
                    <a:pt x="89" y="102"/>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Rectangle 32">
              <a:extLst>
                <a:ext uri="{FF2B5EF4-FFF2-40B4-BE49-F238E27FC236}">
                  <a16:creationId xmlns:a16="http://schemas.microsoft.com/office/drawing/2014/main" id="{A6086F81-1857-9D42-BD01-56554EBC3E60}"/>
                </a:ext>
              </a:extLst>
            </p:cNvPr>
            <p:cNvSpPr/>
            <p:nvPr/>
          </p:nvSpPr>
          <p:spPr>
            <a:xfrm>
              <a:off x="5037601" y="1722678"/>
              <a:ext cx="640080" cy="640080"/>
            </a:xfrm>
            <a:prstGeom prst="rect">
              <a:avLst/>
            </a:prstGeom>
            <a:noFill/>
            <a:ln w="25400">
              <a:solidFill>
                <a:srgbClr val="226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E9969AD5-86F5-E648-9740-F0A416C80EDE}"/>
              </a:ext>
            </a:extLst>
          </p:cNvPr>
          <p:cNvSpPr>
            <a:spLocks/>
          </p:cNvSpPr>
          <p:nvPr/>
        </p:nvSpPr>
        <p:spPr bwMode="auto">
          <a:xfrm>
            <a:off x="3633932" y="3568156"/>
            <a:ext cx="2777627" cy="26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600" b="1" dirty="0">
                <a:latin typeface="Times New Roman" panose="02020603050405020304" pitchFamily="18" charset="0"/>
                <a:ea typeface="Roboto Light" panose="02000000000000000000" pitchFamily="2" charset="0"/>
                <a:cs typeface="Times New Roman" panose="02020603050405020304" pitchFamily="18" charset="0"/>
                <a:sym typeface="Bebas Neue" charset="0"/>
              </a:rPr>
              <a:t>RESEARCH ASSISTANT</a:t>
            </a:r>
          </a:p>
        </p:txBody>
      </p:sp>
      <p:sp>
        <p:nvSpPr>
          <p:cNvPr id="36" name="Rectangle 35">
            <a:extLst>
              <a:ext uri="{FF2B5EF4-FFF2-40B4-BE49-F238E27FC236}">
                <a16:creationId xmlns:a16="http://schemas.microsoft.com/office/drawing/2014/main" id="{920D8041-7816-1C4E-A8C0-73309AEC6DEE}"/>
              </a:ext>
            </a:extLst>
          </p:cNvPr>
          <p:cNvSpPr>
            <a:spLocks/>
          </p:cNvSpPr>
          <p:nvPr/>
        </p:nvSpPr>
        <p:spPr bwMode="auto">
          <a:xfrm>
            <a:off x="3651349" y="3872662"/>
            <a:ext cx="2652633" cy="33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4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sym typeface="Lato Light" charset="0"/>
              </a:rPr>
              <a:t>Hired to continue to work with the NAO part-time</a:t>
            </a:r>
          </a:p>
        </p:txBody>
      </p:sp>
      <p:pic>
        <p:nvPicPr>
          <p:cNvPr id="3" name="Recorded Sound" descr="Recorded Sound">
            <a:hlinkClick r:id="" action="ppaction://media"/>
            <a:extLst>
              <a:ext uri="{FF2B5EF4-FFF2-40B4-BE49-F238E27FC236}">
                <a16:creationId xmlns:a16="http://schemas.microsoft.com/office/drawing/2014/main" id="{2C6C11FC-E900-824E-9679-F53F58F6E9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2771" y="4456851"/>
            <a:ext cx="492461" cy="492461"/>
          </a:xfrm>
          <a:prstGeom prst="rect">
            <a:avLst/>
          </a:prstGeom>
        </p:spPr>
      </p:pic>
    </p:spTree>
    <p:extLst>
      <p:ext uri="{BB962C8B-B14F-4D97-AF65-F5344CB8AC3E}">
        <p14:creationId xmlns:p14="http://schemas.microsoft.com/office/powerpoint/2010/main" val="42961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arallelogram 13"/>
          <p:cNvSpPr/>
          <p:nvPr/>
        </p:nvSpPr>
        <p:spPr>
          <a:xfrm>
            <a:off x="1770377" y="0"/>
            <a:ext cx="5603246" cy="5143500"/>
          </a:xfrm>
          <a:prstGeom prst="parallelogram">
            <a:avLst>
              <a:gd name="adj" fmla="val 28968"/>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2642511" y="-1"/>
            <a:ext cx="695411" cy="2114550"/>
          </a:xfrm>
          <a:prstGeom prst="parallelogram">
            <a:avLst>
              <a:gd name="adj" fmla="val 88942"/>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5802090" y="3033428"/>
            <a:ext cx="695411" cy="2114550"/>
          </a:xfrm>
          <a:prstGeom prst="parallelogram">
            <a:avLst>
              <a:gd name="adj" fmla="val 88942"/>
            </a:avLst>
          </a:prstGeom>
          <a:solidFill>
            <a:srgbClr val="226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
          <p:cNvSpPr>
            <a:spLocks/>
          </p:cNvSpPr>
          <p:nvPr/>
        </p:nvSpPr>
        <p:spPr bwMode="auto">
          <a:xfrm>
            <a:off x="2863143" y="2262876"/>
            <a:ext cx="3417715" cy="46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3200" dirty="0">
                <a:latin typeface="Roboto" panose="02000000000000000000" pitchFamily="2" charset="0"/>
                <a:ea typeface="Roboto" panose="02000000000000000000" pitchFamily="2" charset="0"/>
                <a:cs typeface="Bebas Neue" charset="0"/>
                <a:sym typeface="Bebas Neue" charset="0"/>
              </a:rPr>
              <a:t>THANK </a:t>
            </a:r>
            <a:r>
              <a:rPr lang="en-US" sz="3200" dirty="0">
                <a:solidFill>
                  <a:srgbClr val="226FB1"/>
                </a:solidFill>
                <a:latin typeface="Roboto" panose="02000000000000000000" pitchFamily="2" charset="0"/>
                <a:ea typeface="Roboto" panose="02000000000000000000" pitchFamily="2" charset="0"/>
                <a:cs typeface="Bebas Neue" charset="0"/>
                <a:sym typeface="Bebas Neue" charset="0"/>
              </a:rPr>
              <a:t>YOU</a:t>
            </a:r>
          </a:p>
        </p:txBody>
      </p:sp>
      <p:sp>
        <p:nvSpPr>
          <p:cNvPr id="6" name="Freeform 5"/>
          <p:cNvSpPr>
            <a:spLocks noEditPoints="1"/>
          </p:cNvSpPr>
          <p:nvPr/>
        </p:nvSpPr>
        <p:spPr bwMode="auto">
          <a:xfrm>
            <a:off x="4324351" y="1565540"/>
            <a:ext cx="469546" cy="469546"/>
          </a:xfrm>
          <a:custGeom>
            <a:avLst/>
            <a:gdLst>
              <a:gd name="T0" fmla="*/ 64 w 128"/>
              <a:gd name="T1" fmla="*/ 108 h 128"/>
              <a:gd name="T2" fmla="*/ 61 w 128"/>
              <a:gd name="T3" fmla="*/ 108 h 128"/>
              <a:gd name="T4" fmla="*/ 30 w 128"/>
              <a:gd name="T5" fmla="*/ 127 h 128"/>
              <a:gd name="T6" fmla="*/ 30 w 128"/>
              <a:gd name="T7" fmla="*/ 127 h 128"/>
              <a:gd name="T8" fmla="*/ 30 w 128"/>
              <a:gd name="T9" fmla="*/ 127 h 128"/>
              <a:gd name="T10" fmla="*/ 29 w 128"/>
              <a:gd name="T11" fmla="*/ 128 h 128"/>
              <a:gd name="T12" fmla="*/ 28 w 128"/>
              <a:gd name="T13" fmla="*/ 128 h 128"/>
              <a:gd name="T14" fmla="*/ 26 w 128"/>
              <a:gd name="T15" fmla="*/ 128 h 128"/>
              <a:gd name="T16" fmla="*/ 24 w 128"/>
              <a:gd name="T17" fmla="*/ 124 h 128"/>
              <a:gd name="T18" fmla="*/ 24 w 128"/>
              <a:gd name="T19" fmla="*/ 96 h 128"/>
              <a:gd name="T20" fmla="*/ 0 w 128"/>
              <a:gd name="T21" fmla="*/ 54 h 128"/>
              <a:gd name="T22" fmla="*/ 64 w 128"/>
              <a:gd name="T23" fmla="*/ 0 h 128"/>
              <a:gd name="T24" fmla="*/ 128 w 128"/>
              <a:gd name="T25" fmla="*/ 54 h 128"/>
              <a:gd name="T26" fmla="*/ 64 w 128"/>
              <a:gd name="T27" fmla="*/ 108 h 128"/>
              <a:gd name="T28" fmla="*/ 64 w 128"/>
              <a:gd name="T29" fmla="*/ 8 h 128"/>
              <a:gd name="T30" fmla="*/ 8 w 128"/>
              <a:gd name="T31" fmla="*/ 54 h 128"/>
              <a:gd name="T32" fmla="*/ 26 w 128"/>
              <a:gd name="T33" fmla="*/ 88 h 128"/>
              <a:gd name="T34" fmla="*/ 26 w 128"/>
              <a:gd name="T35" fmla="*/ 88 h 128"/>
              <a:gd name="T36" fmla="*/ 32 w 128"/>
              <a:gd name="T37" fmla="*/ 92 h 128"/>
              <a:gd name="T38" fmla="*/ 32 w 128"/>
              <a:gd name="T39" fmla="*/ 117 h 128"/>
              <a:gd name="T40" fmla="*/ 32 w 128"/>
              <a:gd name="T41" fmla="*/ 117 h 128"/>
              <a:gd name="T42" fmla="*/ 48 w 128"/>
              <a:gd name="T43" fmla="*/ 106 h 128"/>
              <a:gd name="T44" fmla="*/ 48 w 128"/>
              <a:gd name="T45" fmla="*/ 106 h 128"/>
              <a:gd name="T46" fmla="*/ 59 w 128"/>
              <a:gd name="T47" fmla="*/ 100 h 128"/>
              <a:gd name="T48" fmla="*/ 64 w 128"/>
              <a:gd name="T49" fmla="*/ 100 h 128"/>
              <a:gd name="T50" fmla="*/ 120 w 128"/>
              <a:gd name="T51" fmla="*/ 54 h 128"/>
              <a:gd name="T52" fmla="*/ 64 w 128"/>
              <a:gd name="T53" fmla="*/ 8 h 128"/>
              <a:gd name="T54" fmla="*/ 92 w 128"/>
              <a:gd name="T55" fmla="*/ 48 h 128"/>
              <a:gd name="T56" fmla="*/ 36 w 128"/>
              <a:gd name="T57" fmla="*/ 48 h 128"/>
              <a:gd name="T58" fmla="*/ 32 w 128"/>
              <a:gd name="T59" fmla="*/ 44 h 128"/>
              <a:gd name="T60" fmla="*/ 36 w 128"/>
              <a:gd name="T61" fmla="*/ 40 h 128"/>
              <a:gd name="T62" fmla="*/ 92 w 128"/>
              <a:gd name="T63" fmla="*/ 40 h 128"/>
              <a:gd name="T64" fmla="*/ 96 w 128"/>
              <a:gd name="T65" fmla="*/ 44 h 128"/>
              <a:gd name="T66" fmla="*/ 92 w 128"/>
              <a:gd name="T67" fmla="*/ 48 h 128"/>
              <a:gd name="T68" fmla="*/ 36 w 128"/>
              <a:gd name="T69" fmla="*/ 64 h 128"/>
              <a:gd name="T70" fmla="*/ 92 w 128"/>
              <a:gd name="T71" fmla="*/ 64 h 128"/>
              <a:gd name="T72" fmla="*/ 96 w 128"/>
              <a:gd name="T73" fmla="*/ 68 h 128"/>
              <a:gd name="T74" fmla="*/ 92 w 128"/>
              <a:gd name="T75" fmla="*/ 72 h 128"/>
              <a:gd name="T76" fmla="*/ 36 w 128"/>
              <a:gd name="T77" fmla="*/ 72 h 128"/>
              <a:gd name="T78" fmla="*/ 32 w 128"/>
              <a:gd name="T79" fmla="*/ 68 h 128"/>
              <a:gd name="T80" fmla="*/ 36 w 128"/>
              <a:gd name="T81"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 h="128">
                <a:moveTo>
                  <a:pt x="64" y="108"/>
                </a:moveTo>
                <a:cubicBezTo>
                  <a:pt x="63" y="108"/>
                  <a:pt x="62" y="108"/>
                  <a:pt x="61" y="108"/>
                </a:cubicBezTo>
                <a:cubicBezTo>
                  <a:pt x="30" y="127"/>
                  <a:pt x="30" y="127"/>
                  <a:pt x="30" y="127"/>
                </a:cubicBezTo>
                <a:cubicBezTo>
                  <a:pt x="30" y="127"/>
                  <a:pt x="30" y="127"/>
                  <a:pt x="30" y="127"/>
                </a:cubicBezTo>
                <a:cubicBezTo>
                  <a:pt x="30" y="127"/>
                  <a:pt x="30" y="127"/>
                  <a:pt x="30" y="127"/>
                </a:cubicBezTo>
                <a:cubicBezTo>
                  <a:pt x="29" y="127"/>
                  <a:pt x="29" y="128"/>
                  <a:pt x="29" y="128"/>
                </a:cubicBezTo>
                <a:cubicBezTo>
                  <a:pt x="28" y="128"/>
                  <a:pt x="28" y="128"/>
                  <a:pt x="28" y="128"/>
                </a:cubicBezTo>
                <a:cubicBezTo>
                  <a:pt x="27" y="128"/>
                  <a:pt x="26" y="128"/>
                  <a:pt x="26" y="128"/>
                </a:cubicBezTo>
                <a:cubicBezTo>
                  <a:pt x="25" y="127"/>
                  <a:pt x="24" y="126"/>
                  <a:pt x="24" y="124"/>
                </a:cubicBezTo>
                <a:cubicBezTo>
                  <a:pt x="24" y="96"/>
                  <a:pt x="24" y="96"/>
                  <a:pt x="24" y="96"/>
                </a:cubicBezTo>
                <a:cubicBezTo>
                  <a:pt x="9" y="86"/>
                  <a:pt x="0" y="71"/>
                  <a:pt x="0" y="54"/>
                </a:cubicBezTo>
                <a:cubicBezTo>
                  <a:pt x="0" y="24"/>
                  <a:pt x="28" y="0"/>
                  <a:pt x="64" y="0"/>
                </a:cubicBezTo>
                <a:cubicBezTo>
                  <a:pt x="99" y="0"/>
                  <a:pt x="128" y="24"/>
                  <a:pt x="128" y="54"/>
                </a:cubicBezTo>
                <a:cubicBezTo>
                  <a:pt x="128" y="84"/>
                  <a:pt x="99" y="108"/>
                  <a:pt x="64" y="108"/>
                </a:cubicBezTo>
                <a:close/>
                <a:moveTo>
                  <a:pt x="64" y="8"/>
                </a:moveTo>
                <a:cubicBezTo>
                  <a:pt x="33" y="8"/>
                  <a:pt x="8" y="29"/>
                  <a:pt x="8" y="54"/>
                </a:cubicBezTo>
                <a:cubicBezTo>
                  <a:pt x="8" y="68"/>
                  <a:pt x="15" y="80"/>
                  <a:pt x="26" y="88"/>
                </a:cubicBezTo>
                <a:cubicBezTo>
                  <a:pt x="26" y="88"/>
                  <a:pt x="26" y="88"/>
                  <a:pt x="26" y="88"/>
                </a:cubicBezTo>
                <a:cubicBezTo>
                  <a:pt x="28" y="89"/>
                  <a:pt x="29" y="91"/>
                  <a:pt x="32" y="92"/>
                </a:cubicBezTo>
                <a:cubicBezTo>
                  <a:pt x="32" y="117"/>
                  <a:pt x="32" y="117"/>
                  <a:pt x="32" y="117"/>
                </a:cubicBezTo>
                <a:cubicBezTo>
                  <a:pt x="32" y="117"/>
                  <a:pt x="32" y="117"/>
                  <a:pt x="32" y="117"/>
                </a:cubicBezTo>
                <a:cubicBezTo>
                  <a:pt x="48" y="106"/>
                  <a:pt x="48" y="106"/>
                  <a:pt x="48" y="106"/>
                </a:cubicBezTo>
                <a:cubicBezTo>
                  <a:pt x="48" y="106"/>
                  <a:pt x="48" y="106"/>
                  <a:pt x="48" y="106"/>
                </a:cubicBezTo>
                <a:cubicBezTo>
                  <a:pt x="59" y="100"/>
                  <a:pt x="59" y="100"/>
                  <a:pt x="59" y="100"/>
                </a:cubicBezTo>
                <a:cubicBezTo>
                  <a:pt x="60" y="100"/>
                  <a:pt x="62" y="100"/>
                  <a:pt x="64" y="100"/>
                </a:cubicBezTo>
                <a:cubicBezTo>
                  <a:pt x="94" y="100"/>
                  <a:pt x="120" y="79"/>
                  <a:pt x="120" y="54"/>
                </a:cubicBezTo>
                <a:cubicBezTo>
                  <a:pt x="120" y="29"/>
                  <a:pt x="94" y="8"/>
                  <a:pt x="64" y="8"/>
                </a:cubicBezTo>
                <a:close/>
                <a:moveTo>
                  <a:pt x="92" y="48"/>
                </a:moveTo>
                <a:cubicBezTo>
                  <a:pt x="36" y="48"/>
                  <a:pt x="36" y="48"/>
                  <a:pt x="36" y="48"/>
                </a:cubicBezTo>
                <a:cubicBezTo>
                  <a:pt x="33" y="48"/>
                  <a:pt x="32" y="46"/>
                  <a:pt x="32" y="44"/>
                </a:cubicBezTo>
                <a:cubicBezTo>
                  <a:pt x="32" y="42"/>
                  <a:pt x="33" y="40"/>
                  <a:pt x="36" y="40"/>
                </a:cubicBezTo>
                <a:cubicBezTo>
                  <a:pt x="92" y="40"/>
                  <a:pt x="92" y="40"/>
                  <a:pt x="92" y="40"/>
                </a:cubicBezTo>
                <a:cubicBezTo>
                  <a:pt x="94" y="40"/>
                  <a:pt x="96" y="42"/>
                  <a:pt x="96" y="44"/>
                </a:cubicBezTo>
                <a:cubicBezTo>
                  <a:pt x="96" y="46"/>
                  <a:pt x="94" y="48"/>
                  <a:pt x="92" y="48"/>
                </a:cubicBezTo>
                <a:close/>
                <a:moveTo>
                  <a:pt x="36" y="64"/>
                </a:moveTo>
                <a:cubicBezTo>
                  <a:pt x="92" y="64"/>
                  <a:pt x="92" y="64"/>
                  <a:pt x="92" y="64"/>
                </a:cubicBezTo>
                <a:cubicBezTo>
                  <a:pt x="94" y="64"/>
                  <a:pt x="96" y="66"/>
                  <a:pt x="96" y="68"/>
                </a:cubicBezTo>
                <a:cubicBezTo>
                  <a:pt x="96" y="70"/>
                  <a:pt x="94" y="72"/>
                  <a:pt x="92" y="72"/>
                </a:cubicBezTo>
                <a:cubicBezTo>
                  <a:pt x="36" y="72"/>
                  <a:pt x="36" y="72"/>
                  <a:pt x="36" y="72"/>
                </a:cubicBezTo>
                <a:cubicBezTo>
                  <a:pt x="33" y="72"/>
                  <a:pt x="32" y="70"/>
                  <a:pt x="32" y="68"/>
                </a:cubicBezTo>
                <a:cubicBezTo>
                  <a:pt x="32" y="66"/>
                  <a:pt x="33" y="64"/>
                  <a:pt x="36" y="64"/>
                </a:cubicBezTo>
                <a:close/>
              </a:path>
            </a:pathLst>
          </a:custGeom>
          <a:solidFill>
            <a:srgbClr val="226FB1"/>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3" name="Recorded Sound" descr="Recorded Sound">
            <a:hlinkClick r:id="" action="ppaction://media"/>
            <a:extLst>
              <a:ext uri="{FF2B5EF4-FFF2-40B4-BE49-F238E27FC236}">
                <a16:creationId xmlns:a16="http://schemas.microsoft.com/office/drawing/2014/main" id="{B2AB0C24-9622-1B4D-8B27-DE994771CF71}"/>
              </a:ext>
            </a:extLst>
          </p:cNvPr>
          <p:cNvPicPr>
            <a:picLocks noChangeAspect="1"/>
          </p:cNvPicPr>
          <p:nvPr>
            <a:audioFile r:link="rId1"/>
            <p:extLst>
              <p:ext uri="{DAA4B4D4-6D71-4841-9C94-3DE7FCFB9230}">
                <p14:media xmlns:p14="http://schemas.microsoft.com/office/powerpoint/2010/main" r:embed="rId2">
                  <p14:trim end="1060.9441"/>
                </p14:media>
              </p:ext>
            </p:extLst>
          </p:nvPr>
        </p:nvPicPr>
        <p:blipFill>
          <a:blip r:embed="rId5"/>
          <a:stretch>
            <a:fillRect/>
          </a:stretch>
        </p:blipFill>
        <p:spPr>
          <a:xfrm>
            <a:off x="7959678" y="4268432"/>
            <a:ext cx="812800" cy="812800"/>
          </a:xfrm>
          <a:prstGeom prst="rect">
            <a:avLst/>
          </a:prstGeom>
        </p:spPr>
      </p:pic>
    </p:spTree>
    <p:extLst>
      <p:ext uri="{BB962C8B-B14F-4D97-AF65-F5344CB8AC3E}">
        <p14:creationId xmlns:p14="http://schemas.microsoft.com/office/powerpoint/2010/main" val="395344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4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{0CA2D341-60F8-3D47-A6CC-CB5226D05417}tf16401369</Template>
  <TotalTime>17224</TotalTime>
  <Words>793</Words>
  <Application>Microsoft Office PowerPoint</Application>
  <PresentationFormat>Affichage à l'écran (16:9)</PresentationFormat>
  <Paragraphs>78</Paragraphs>
  <Slides>9</Slides>
  <Notes>8</Notes>
  <HiddenSlides>0</HiddenSlides>
  <MMClips>12</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9</vt:i4>
      </vt:variant>
    </vt:vector>
  </HeadingPairs>
  <TitlesOfParts>
    <vt:vector size="18" baseType="lpstr">
      <vt:lpstr>Angsana New</vt:lpstr>
      <vt:lpstr>Arial</vt:lpstr>
      <vt:lpstr>Calibri</vt:lpstr>
      <vt:lpstr>Calibri Light</vt:lpstr>
      <vt:lpstr>Roboto</vt:lpstr>
      <vt:lpstr>Rockwell</vt:lpstr>
      <vt:lpstr>Times New Roman</vt:lpstr>
      <vt:lpstr>Wingdings</vt:lpstr>
      <vt:lpstr>Atlas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Jishat</dc:creator>
  <cp:lastModifiedBy>Nathalie Brunet</cp:lastModifiedBy>
  <cp:revision>1156</cp:revision>
  <dcterms:created xsi:type="dcterms:W3CDTF">2015-09-10T10:24:22Z</dcterms:created>
  <dcterms:modified xsi:type="dcterms:W3CDTF">2020-06-08T19:22:36Z</dcterms:modified>
</cp:coreProperties>
</file>